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33"/>
  </p:notesMasterIdLst>
  <p:handoutMasterIdLst>
    <p:handoutMasterId r:id="rId34"/>
  </p:handoutMasterIdLst>
  <p:sldIdLst>
    <p:sldId id="642" r:id="rId2"/>
    <p:sldId id="643" r:id="rId3"/>
    <p:sldId id="641" r:id="rId4"/>
    <p:sldId id="519" r:id="rId5"/>
    <p:sldId id="586" r:id="rId6"/>
    <p:sldId id="528" r:id="rId7"/>
    <p:sldId id="645" r:id="rId8"/>
    <p:sldId id="644" r:id="rId9"/>
    <p:sldId id="581" r:id="rId10"/>
    <p:sldId id="596" r:id="rId11"/>
    <p:sldId id="593" r:id="rId12"/>
    <p:sldId id="598" r:id="rId13"/>
    <p:sldId id="609" r:id="rId14"/>
    <p:sldId id="608" r:id="rId15"/>
    <p:sldId id="610" r:id="rId16"/>
    <p:sldId id="611" r:id="rId17"/>
    <p:sldId id="630" r:id="rId18"/>
    <p:sldId id="612" r:id="rId19"/>
    <p:sldId id="613" r:id="rId20"/>
    <p:sldId id="619" r:id="rId21"/>
    <p:sldId id="623" r:id="rId22"/>
    <p:sldId id="621" r:id="rId23"/>
    <p:sldId id="622" r:id="rId24"/>
    <p:sldId id="633" r:id="rId25"/>
    <p:sldId id="634" r:id="rId26"/>
    <p:sldId id="636" r:id="rId27"/>
    <p:sldId id="635" r:id="rId28"/>
    <p:sldId id="637" r:id="rId29"/>
    <p:sldId id="638" r:id="rId30"/>
    <p:sldId id="614" r:id="rId31"/>
    <p:sldId id="583" r:id="rId32"/>
  </p:sldIdLst>
  <p:sldSz cx="12192000" cy="6858000"/>
  <p:notesSz cx="6858000" cy="9144000"/>
  <p:custDataLst>
    <p:tags r:id="rId3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 baseline="-250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 baseline="-250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 baseline="-250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 baseline="-250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3300"/>
    <a:srgbClr val="00CC00"/>
    <a:srgbClr val="FF99CC"/>
    <a:srgbClr val="FFCCCC"/>
    <a:srgbClr val="FF99FF"/>
    <a:srgbClr val="CCECFF"/>
    <a:srgbClr val="292929"/>
    <a:srgbClr val="969696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1" autoAdjust="0"/>
    <p:restoredTop sz="77826" autoAdjust="0"/>
  </p:normalViewPr>
  <p:slideViewPr>
    <p:cSldViewPr snapToGrid="0">
      <p:cViewPr varScale="1">
        <p:scale>
          <a:sx n="72" d="100"/>
          <a:sy n="72" d="100"/>
        </p:scale>
        <p:origin x="276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66" d="100"/>
          <a:sy n="66" d="100"/>
        </p:scale>
        <p:origin x="-2784" y="-59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Smartphone OS Sales Share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Smartphone OS Sales Share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layout>
                <c:manualLayout>
                  <c:x val="-0.17634383202099699"/>
                  <c:y val="-0.1856597608022330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25280675853018"/>
                  <c:y val="0.11456613168727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3.0774278215223098E-2"/>
                  <c:y val="0.1121752030540939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5.0310531496063002E-2"/>
                  <c:y val="0.1706950390197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Android</c:v>
                </c:pt>
                <c:pt idx="1">
                  <c:v>iOS</c:v>
                </c:pt>
                <c:pt idx="2">
                  <c:v>Windows Phone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77.400000000000006</c:v>
                </c:pt>
                <c:pt idx="1">
                  <c:v>19.100000000000001</c:v>
                </c:pt>
                <c:pt idx="2">
                  <c:v>3</c:v>
                </c:pt>
                <c:pt idx="3">
                  <c:v>0.5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0.49505</cdr:x>
      <cdr:y>0.21954</cdr:y>
    </cdr:from>
    <cdr:to>
      <cdr:x>0.52637</cdr:x>
      <cdr:y>0.26347</cdr:y>
    </cdr:to>
    <cdr:cxnSp macro="">
      <cdr:nvCxnSpPr>
        <cdr:cNvPr id="3" name="直接箭头连接符 2"/>
        <cdr:cNvCxnSpPr/>
      </cdr:nvCxnSpPr>
      <cdr:spPr bwMode="auto">
        <a:xfrm xmlns:a="http://schemas.openxmlformats.org/drawingml/2006/main" flipH="1" flipV="1">
          <a:off x="3017854" y="1004555"/>
          <a:ext cx="190919" cy="200968"/>
        </a:xfrm>
        <a:prstGeom xmlns:a="http://schemas.openxmlformats.org/drawingml/2006/main" prst="straightConnector1">
          <a:avLst/>
        </a:prstGeom>
        <a:solidFill xmlns:a="http://schemas.openxmlformats.org/drawingml/2006/main">
          <a:schemeClr val="accent1"/>
        </a:solidFill>
        <a:ln xmlns:a="http://schemas.openxmlformats.org/drawingml/2006/main" w="9525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 xmlns:a="http://schemas.openxmlformats.org/drawingml/2006/main"/>
      </cdr:spPr>
    </cdr:cxnSp>
  </cdr:relSizeAnchor>
  <cdr:relSizeAnchor xmlns:cdr="http://schemas.openxmlformats.org/drawingml/2006/chartDrawing">
    <cdr:from>
      <cdr:x>0.43242</cdr:x>
      <cdr:y>0.28323</cdr:y>
    </cdr:from>
    <cdr:to>
      <cdr:x>0.47363</cdr:x>
      <cdr:y>0.31837</cdr:y>
    </cdr:to>
    <cdr:cxnSp macro="">
      <cdr:nvCxnSpPr>
        <cdr:cNvPr id="5" name="直接箭头连接符 4"/>
        <cdr:cNvCxnSpPr/>
      </cdr:nvCxnSpPr>
      <cdr:spPr bwMode="auto">
        <a:xfrm xmlns:a="http://schemas.openxmlformats.org/drawingml/2006/main">
          <a:off x="2636017" y="1295958"/>
          <a:ext cx="251209" cy="160773"/>
        </a:xfrm>
        <a:prstGeom xmlns:a="http://schemas.openxmlformats.org/drawingml/2006/main" prst="straightConnector1">
          <a:avLst/>
        </a:prstGeom>
        <a:solidFill xmlns:a="http://schemas.openxmlformats.org/drawingml/2006/main">
          <a:schemeClr val="accent1"/>
        </a:solidFill>
        <a:ln xmlns:a="http://schemas.openxmlformats.org/drawingml/2006/main" w="9525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 xmlns:a="http://schemas.openxmlformats.org/drawingml/2006/main"/>
      </cdr:spPr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defRPr sz="1200" baseline="0">
                <a:effectLst/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7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defRPr sz="1200" baseline="0">
                <a:effectLst/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7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defRPr sz="1200" baseline="0">
                <a:effectLst/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7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defRPr sz="1200" baseline="0">
                <a:effectLst/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A92E82E4-E7F4-465F-803D-438CCCF553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0569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defRPr sz="1200" baseline="0">
                <a:effectLst/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defRPr sz="1200" baseline="0">
                <a:effectLst/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defRPr sz="1200" baseline="0">
                <a:effectLst/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defRPr sz="1200" baseline="0">
                <a:effectLst/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fld id="{0AB623BC-F2B2-42DB-87D1-F019C41337A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38167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IntelliJ%20IDEA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aike.baidu.com/item/ADT" TargetMode="External"/><Relationship Id="rId4" Type="http://schemas.openxmlformats.org/officeDocument/2006/relationships/hyperlink" Target="https://baike.baidu.com/item/Eclipse/61703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%E7%B3%BB%E7%BB%9F%E8%B0%83%E7%94%A8&amp;tn=SE_PcZhidaonwhc_ngpagmjz&amp;rsv_dl=gh_pc_zhidao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baidu.com/s?wd=%E5%88%9D%E5%A7%8B%E5%8C%96&amp;tn=SE_PcZhidaonwhc_ngpagmjz&amp;rsv_dl=gh_pc_zhidao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%E7%B3%BB%E7%BB%9F%E8%B0%83%E7%94%A8&amp;tn=SE_PcZhidaonwhc_ngpagmjz&amp;rsv_dl=gh_pc_zhidao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baidu.com/s?wd=%E5%88%9D%E5%A7%8B%E5%8C%96&amp;tn=SE_PcZhidaonwhc_ngpagmjz&amp;rsv_dl=gh_pc_zhidao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6C71E-AE2C-4404-9713-1F6170A66DE6}" type="slidenum">
              <a:rPr lang="zh-CN" altLang="en-US" smtClean="0"/>
              <a:pPr>
                <a:defRPr/>
              </a:pPr>
              <a:t>2</a:t>
            </a:fld>
            <a:endParaRPr lang="en-US" altLang="zh-CN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 smtClean="0"/>
              <a:t>Android</a:t>
            </a:r>
            <a:r>
              <a:rPr lang="zh-CN" altLang="en-US" dirty="0" smtClean="0"/>
              <a:t>编程教程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71454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8255FE-BDAD-4B7C-B605-8C1865EE5CC5}" type="slidenum">
              <a:rPr lang="zh-CN" altLang="en-US" smtClean="0"/>
              <a:pPr>
                <a:defRPr/>
              </a:pPr>
              <a:t>11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Android Studio 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是谷歌推出的一个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Android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集成开发工具，基于</a:t>
            </a:r>
            <a:r>
              <a:rPr kumimoji="1"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IntelliJ</a:t>
            </a:r>
            <a:r>
              <a:rPr kumimoji="1"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 IDEA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</a:t>
            </a:r>
          </a:p>
          <a:p>
            <a:pPr eaLnBrk="1" hangingPunct="1"/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类似 </a:t>
            </a:r>
            <a:r>
              <a:rPr kumimoji="1"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4"/>
              </a:rPr>
              <a:t>Eclipse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</a:t>
            </a:r>
            <a:r>
              <a:rPr kumimoji="1"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5"/>
              </a:rPr>
              <a:t>ADT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，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Android Studio 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提供了集成的 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Android 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开发工具用于开发和调试。</a:t>
            </a:r>
            <a:endParaRPr lang="zh-CN" altLang="en-US" dirty="0" smtClean="0"/>
          </a:p>
        </p:txBody>
      </p:sp>
      <p:sp>
        <p:nvSpPr>
          <p:cNvPr id="743428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1962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8255FE-BDAD-4B7C-B605-8C1865EE5CC5}" type="slidenum">
              <a:rPr lang="zh-CN" altLang="en-US" smtClean="0"/>
              <a:pPr>
                <a:defRPr/>
              </a:pPr>
              <a:t>12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Software Development Kit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，</a:t>
            </a:r>
            <a:r>
              <a:rPr lang="en-US" altLang="zh-CN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SDK </a:t>
            </a:r>
            <a:r>
              <a:rPr lang="zh-CN" altLang="en-US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软件开发工具包</a:t>
            </a:r>
            <a:endParaRPr lang="zh-CN" altLang="en-US" dirty="0" smtClean="0"/>
          </a:p>
        </p:txBody>
      </p:sp>
      <p:sp>
        <p:nvSpPr>
          <p:cNvPr id="743428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2642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8255FE-BDAD-4B7C-B605-8C1865EE5CC5}" type="slidenum">
              <a:rPr lang="zh-CN" altLang="en-US" smtClean="0"/>
              <a:pPr>
                <a:defRPr/>
              </a:pPr>
              <a:t>13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/>
              <a:t>易于掌握</a:t>
            </a:r>
            <a:r>
              <a:rPr lang="en-US" altLang="zh-CN" dirty="0" smtClean="0"/>
              <a:t>C ++</a:t>
            </a:r>
            <a:r>
              <a:rPr lang="zh-CN" altLang="en-US" dirty="0" smtClean="0"/>
              <a:t>基本知识。</a:t>
            </a:r>
          </a:p>
          <a:p>
            <a:pPr eaLnBrk="1" hangingPunct="1"/>
            <a:r>
              <a:rPr lang="zh-CN" altLang="en-US" dirty="0" smtClean="0"/>
              <a:t>但是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中没有指针！</a:t>
            </a:r>
          </a:p>
        </p:txBody>
      </p:sp>
      <p:sp>
        <p:nvSpPr>
          <p:cNvPr id="743428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9190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8255FE-BDAD-4B7C-B605-8C1865EE5CC5}" type="slidenum">
              <a:rPr lang="zh-CN" altLang="en-US" smtClean="0"/>
              <a:pPr>
                <a:defRPr/>
              </a:pPr>
              <a:t>14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743428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251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8255FE-BDAD-4B7C-B605-8C1865EE5CC5}" type="slidenum">
              <a:rPr lang="zh-CN" altLang="en-US" smtClean="0"/>
              <a:pPr>
                <a:defRPr/>
              </a:pPr>
              <a:t>15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743428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011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8255FE-BDAD-4B7C-B605-8C1865EE5CC5}" type="slidenum">
              <a:rPr lang="zh-CN" altLang="en-US" smtClean="0"/>
              <a:pPr>
                <a:defRPr/>
              </a:pPr>
              <a:t>16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/>
              <a:t>一个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是一个应用程序组件，提供一个屏幕，用户为了完成某项任务可以用来交互。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比如：拨号、拍照、发送电子邮件等。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每个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被赋予一个窗口，在上面可以绘制用户接口。 窗口通常是铺满整个屏幕，也可以小于屏幕而浮于其他窗口之上。</a:t>
            </a:r>
          </a:p>
        </p:txBody>
      </p:sp>
      <p:sp>
        <p:nvSpPr>
          <p:cNvPr id="743428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2549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8255FE-BDAD-4B7C-B605-8C1865EE5CC5}" type="slidenum">
              <a:rPr lang="zh-CN" altLang="en-US" smtClean="0"/>
              <a:pPr>
                <a:defRPr/>
              </a:pPr>
              <a:t>17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Activity </a:t>
            </a:r>
            <a:r>
              <a:rPr kumimoji="1"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onCreate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()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是在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Activity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创建时被</a:t>
            </a:r>
            <a:r>
              <a:rPr kumimoji="1"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系统调用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，是一个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Activity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生命周期的开始；它主要做这个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activity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启动时一些必要的</a:t>
            </a:r>
            <a:r>
              <a:rPr kumimoji="1"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4"/>
              </a:rPr>
              <a:t>初始化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工作，这个函数调用完后，这个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activity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并不是说就已经启动了，或者是跳到前台了。</a:t>
            </a:r>
            <a:endParaRPr lang="zh-CN" altLang="en-US" dirty="0" smtClean="0"/>
          </a:p>
        </p:txBody>
      </p:sp>
      <p:sp>
        <p:nvSpPr>
          <p:cNvPr id="743428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9873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8255FE-BDAD-4B7C-B605-8C1865EE5CC5}" type="slidenum">
              <a:rPr lang="zh-CN" altLang="en-US" smtClean="0"/>
              <a:pPr>
                <a:defRPr/>
              </a:pPr>
              <a:t>18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743428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431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8255FE-BDAD-4B7C-B605-8C1865EE5CC5}" type="slidenum">
              <a:rPr lang="zh-CN" altLang="en-US" smtClean="0"/>
              <a:pPr>
                <a:defRPr/>
              </a:pPr>
              <a:t>19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 smtClean="0"/>
              <a:t>AndroidManifest.xml</a:t>
            </a:r>
            <a:r>
              <a:rPr lang="zh-CN" altLang="en-US" dirty="0" smtClean="0"/>
              <a:t>文件是配置文件，要申明应用中用到的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，还要申明应用的权限，如使用网络、写入</a:t>
            </a:r>
            <a:r>
              <a:rPr lang="en-US" altLang="zh-CN" dirty="0" smtClean="0"/>
              <a:t>SD</a:t>
            </a:r>
            <a:r>
              <a:rPr lang="zh-CN" altLang="en-US" dirty="0" smtClean="0"/>
              <a:t>卡的权限。</a:t>
            </a:r>
            <a:endParaRPr lang="en-US" altLang="zh-CN" dirty="0" smtClean="0"/>
          </a:p>
          <a:p>
            <a:pPr eaLnBrk="1" hangingPunct="1"/>
            <a:endParaRPr lang="zh-CN" altLang="en-US" dirty="0" smtClean="0"/>
          </a:p>
          <a:p>
            <a:pPr eaLnBrk="1" hangingPunct="1"/>
            <a:r>
              <a:rPr lang="en-US" altLang="zh-CN" dirty="0" err="1" smtClean="0"/>
              <a:t>Drawable</a:t>
            </a:r>
            <a:r>
              <a:rPr lang="zh-CN" altLang="en-US" dirty="0" smtClean="0"/>
              <a:t> 图片文件</a:t>
            </a:r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en-US" altLang="zh-CN" dirty="0" smtClean="0"/>
              <a:t>Layout</a:t>
            </a:r>
            <a:r>
              <a:rPr lang="zh-CN" altLang="en-US" dirty="0" smtClean="0"/>
              <a:t>：</a:t>
            </a:r>
            <a:r>
              <a:rPr lang="en-US" altLang="zh-CN" dirty="0" smtClean="0"/>
              <a:t>main.xml</a:t>
            </a:r>
            <a:r>
              <a:rPr lang="zh-CN" altLang="en-US" dirty="0" smtClean="0"/>
              <a:t>布局文件，可以设置按键的位置、显示文本的位置、添加滚动屏等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Dimens</a:t>
            </a:r>
            <a:r>
              <a:rPr lang="zh-CN" altLang="en-US" dirty="0" smtClean="0"/>
              <a:t> ：屏幕分辨率适</a:t>
            </a:r>
            <a:r>
              <a:rPr lang="zh-CN" altLang="en-US" dirty="0" smtClean="0"/>
              <a:t>配；</a:t>
            </a:r>
            <a:endParaRPr lang="zh-CN" altLang="en-US" dirty="0" smtClean="0"/>
          </a:p>
          <a:p>
            <a:pPr eaLnBrk="1" hangingPunct="1"/>
            <a:r>
              <a:rPr lang="en-US" altLang="zh-CN" dirty="0" smtClean="0"/>
              <a:t>Strings</a:t>
            </a:r>
            <a:r>
              <a:rPr lang="zh-CN" altLang="en-US" dirty="0" smtClean="0"/>
              <a:t> ：键值对，如固定文本，好处是可以统一管理，比如复用的时候。另一好处，多语言： 中文英文。</a:t>
            </a:r>
          </a:p>
          <a:p>
            <a:pPr eaLnBrk="1" hangingPunct="1"/>
            <a:r>
              <a:rPr lang="en-US" altLang="zh-CN" dirty="0" smtClean="0"/>
              <a:t>Styles</a:t>
            </a:r>
            <a:r>
              <a:rPr lang="zh-CN" altLang="en-US" dirty="0" smtClean="0"/>
              <a:t> ：组件的属性，比如按钮的风格</a:t>
            </a:r>
          </a:p>
        </p:txBody>
      </p:sp>
      <p:sp>
        <p:nvSpPr>
          <p:cNvPr id="743428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377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8255FE-BDAD-4B7C-B605-8C1865EE5CC5}" type="slidenum">
              <a:rPr lang="zh-CN" altLang="en-US" smtClean="0"/>
              <a:pPr>
                <a:defRPr/>
              </a:pPr>
              <a:t>20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Activity </a:t>
            </a:r>
            <a:r>
              <a:rPr kumimoji="1"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onCreate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()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是在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Activity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创建时被</a:t>
            </a:r>
            <a:r>
              <a:rPr kumimoji="1"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3"/>
              </a:rPr>
              <a:t>系统调用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，是一个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Activity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生命周期的开始；它主要做这个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activity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启动时一些必要的</a:t>
            </a:r>
            <a:r>
              <a:rPr kumimoji="1"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  <a:hlinkClick r:id="rId4"/>
              </a:rPr>
              <a:t>初始化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工作，这个函数调用完后，这个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activity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并不是说就已经启动了，或者是跳到前台了。</a:t>
            </a:r>
            <a:endParaRPr lang="zh-CN" altLang="en-US" dirty="0" smtClean="0"/>
          </a:p>
        </p:txBody>
      </p:sp>
      <p:sp>
        <p:nvSpPr>
          <p:cNvPr id="743428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6851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D7A3D8-32A4-4FB1-B6D1-BC3830EAD514}" type="slidenum">
              <a:rPr lang="zh-CN" altLang="en-US" smtClean="0"/>
              <a:pPr>
                <a:defRPr/>
              </a:pPr>
              <a:t>3</a:t>
            </a:fld>
            <a:endParaRPr lang="en-US" altLang="zh-CN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678916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3415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8255FE-BDAD-4B7C-B605-8C1865EE5CC5}" type="slidenum">
              <a:rPr lang="zh-CN" altLang="en-US" smtClean="0"/>
              <a:pPr>
                <a:defRPr/>
              </a:pPr>
              <a:t>21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/>
              <a:t>MVC</a:t>
            </a:r>
            <a:endParaRPr lang="zh-CN" altLang="en-US" dirty="0" smtClean="0"/>
          </a:p>
        </p:txBody>
      </p:sp>
      <p:sp>
        <p:nvSpPr>
          <p:cNvPr id="743428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5622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8255FE-BDAD-4B7C-B605-8C1865EE5CC5}" type="slidenum">
              <a:rPr lang="zh-CN" altLang="en-US" smtClean="0"/>
              <a:pPr>
                <a:defRPr/>
              </a:pPr>
              <a:t>22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Strings</a:t>
            </a:r>
            <a:r>
              <a:rPr lang="zh-CN" altLang="en-US" dirty="0" smtClean="0"/>
              <a:t> ：键值对，如固定文本，好处是可以统一管理，比如复用的时候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另</a:t>
            </a:r>
            <a:r>
              <a:rPr lang="zh-CN" altLang="en-US" dirty="0" smtClean="0"/>
              <a:t>一好处，多语言： 中文英文。</a:t>
            </a:r>
          </a:p>
          <a:p>
            <a:pPr eaLnBrk="1" hangingPunct="1"/>
            <a:endParaRPr lang="zh-CN" altLang="en-US" dirty="0" smtClean="0"/>
          </a:p>
        </p:txBody>
      </p:sp>
      <p:sp>
        <p:nvSpPr>
          <p:cNvPr id="743428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3767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8255FE-BDAD-4B7C-B605-8C1865EE5CC5}" type="slidenum">
              <a:rPr lang="zh-CN" altLang="en-US" smtClean="0"/>
              <a:pPr>
                <a:defRPr/>
              </a:pPr>
              <a:t>23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AndroidManifest.xml</a:t>
            </a:r>
            <a:r>
              <a:rPr lang="zh-CN" altLang="en-US" dirty="0" smtClean="0"/>
              <a:t>文件是配置文件，要申明应用中用到的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，还要申明应用的权限，如使用网络、写入</a:t>
            </a:r>
            <a:r>
              <a:rPr lang="en-US" altLang="zh-CN" dirty="0" smtClean="0"/>
              <a:t>SD</a:t>
            </a:r>
            <a:r>
              <a:rPr lang="zh-CN" altLang="en-US" dirty="0" smtClean="0"/>
              <a:t>卡的权限。</a:t>
            </a:r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en-US" altLang="zh-CN" dirty="0" smtClean="0"/>
              <a:t>API</a:t>
            </a:r>
            <a:r>
              <a:rPr lang="zh-CN" altLang="en-US" dirty="0" smtClean="0"/>
              <a:t> </a:t>
            </a:r>
            <a:r>
              <a:rPr lang="en-US" altLang="zh-CN" dirty="0" smtClean="0"/>
              <a:t>keys</a:t>
            </a:r>
            <a:r>
              <a:rPr lang="zh-CN" altLang="en-US" dirty="0" smtClean="0"/>
              <a:t> 是用第三方</a:t>
            </a:r>
            <a:r>
              <a:rPr lang="en-US" altLang="zh-CN" dirty="0" err="1" smtClean="0"/>
              <a:t>api</a:t>
            </a:r>
            <a:r>
              <a:rPr lang="zh-CN" altLang="en-US" dirty="0" smtClean="0"/>
              <a:t>时，比如百度地图</a:t>
            </a:r>
            <a:r>
              <a:rPr lang="en-US" altLang="zh-CN" dirty="0" err="1" smtClean="0"/>
              <a:t>api</a:t>
            </a:r>
            <a:r>
              <a:rPr lang="zh-CN" altLang="en-US" dirty="0" smtClean="0"/>
              <a:t>，开发者需要去网站注册，得到</a:t>
            </a:r>
            <a:r>
              <a:rPr lang="en-US" altLang="zh-CN" dirty="0" err="1" smtClean="0"/>
              <a:t>api</a:t>
            </a:r>
            <a:r>
              <a:rPr lang="zh-CN" altLang="en-US" dirty="0" smtClean="0"/>
              <a:t> </a:t>
            </a:r>
            <a:r>
              <a:rPr lang="en-US" altLang="zh-CN" dirty="0" smtClean="0"/>
              <a:t>keys</a:t>
            </a:r>
            <a:r>
              <a:rPr lang="zh-CN" altLang="en-US" dirty="0" smtClean="0"/>
              <a:t>，需要在这声明。</a:t>
            </a:r>
          </a:p>
        </p:txBody>
      </p:sp>
      <p:sp>
        <p:nvSpPr>
          <p:cNvPr id="743428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0177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8255FE-BDAD-4B7C-B605-8C1865EE5CC5}" type="slidenum">
              <a:rPr lang="zh-CN" altLang="en-US" smtClean="0"/>
              <a:pPr>
                <a:defRPr/>
              </a:pPr>
              <a:t>24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baseline="0" dirty="0" err="1" smtClean="0"/>
              <a:t>BroadcastReceiver</a:t>
            </a:r>
            <a:r>
              <a:rPr lang="en-US" altLang="zh-CN" baseline="0" dirty="0" smtClean="0"/>
              <a:t>: </a:t>
            </a:r>
            <a:r>
              <a:rPr lang="zh-CN" altLang="en-US" baseline="0" dirty="0" smtClean="0"/>
              <a:t>类似于监听器，由于是全局的，可以让不同组件之间方便的通信</a:t>
            </a:r>
            <a:endParaRPr lang="zh-CN" altLang="en-US" dirty="0" smtClean="0"/>
          </a:p>
        </p:txBody>
      </p:sp>
      <p:sp>
        <p:nvSpPr>
          <p:cNvPr id="743428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7729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8255FE-BDAD-4B7C-B605-8C1865EE5CC5}" type="slidenum">
              <a:rPr lang="zh-CN" altLang="en-US" smtClean="0"/>
              <a:pPr>
                <a:defRPr/>
              </a:pPr>
              <a:t>25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baseline="0" dirty="0" smtClean="0"/>
              <a:t>监听器：对于按钮来说，事件源就是按钮，事件就是按钮被按下，监听器的相应有可能是打开一个新的</a:t>
            </a:r>
            <a:r>
              <a:rPr lang="en-US" altLang="zh-CN" baseline="0" dirty="0" smtClean="0"/>
              <a:t>activity</a:t>
            </a:r>
          </a:p>
          <a:p>
            <a:pPr eaLnBrk="1" hangingPunct="1"/>
            <a:r>
              <a:rPr lang="zh-CN" altLang="en-US" baseline="0" dirty="0" smtClean="0"/>
              <a:t>不同的界面组件有着不同的监听器接口（</a:t>
            </a:r>
            <a:r>
              <a:rPr lang="en-US" altLang="zh-CN" baseline="0" dirty="0" err="1" smtClean="0"/>
              <a:t>onCLickListener</a:t>
            </a:r>
            <a:r>
              <a:rPr lang="zh-CN" altLang="en-US" baseline="0" dirty="0" smtClean="0"/>
              <a:t>，</a:t>
            </a:r>
            <a:r>
              <a:rPr lang="en-US" altLang="zh-CN" baseline="0" dirty="0" err="1" smtClean="0"/>
              <a:t>onKeyListener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onTouchListener</a:t>
            </a:r>
            <a:r>
              <a:rPr lang="en-US" altLang="zh-CN" baseline="0" dirty="0" smtClean="0"/>
              <a:t>…..</a:t>
            </a:r>
            <a:r>
              <a:rPr lang="zh-CN" altLang="en-US" baseline="0" dirty="0" smtClean="0"/>
              <a:t>）</a:t>
            </a:r>
            <a:endParaRPr lang="en-US" altLang="zh-CN" baseline="0" dirty="0" smtClean="0"/>
          </a:p>
        </p:txBody>
      </p:sp>
      <p:sp>
        <p:nvSpPr>
          <p:cNvPr id="743428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4492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8255FE-BDAD-4B7C-B605-8C1865EE5CC5}" type="slidenum">
              <a:rPr lang="zh-CN" altLang="en-US" smtClean="0"/>
              <a:pPr>
                <a:defRPr/>
              </a:pPr>
              <a:t>26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  <p:sp>
        <p:nvSpPr>
          <p:cNvPr id="743428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9652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8255FE-BDAD-4B7C-B605-8C1865EE5CC5}" type="slidenum">
              <a:rPr lang="zh-CN" altLang="en-US" smtClean="0"/>
              <a:pPr>
                <a:defRPr/>
              </a:pPr>
              <a:t>27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  <p:sp>
        <p:nvSpPr>
          <p:cNvPr id="743428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3137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8255FE-BDAD-4B7C-B605-8C1865EE5CC5}" type="slidenum">
              <a:rPr lang="zh-CN" altLang="en-US" smtClean="0"/>
              <a:pPr>
                <a:defRPr/>
              </a:pPr>
              <a:t>28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baseline="0" dirty="0" smtClean="0"/>
          </a:p>
        </p:txBody>
      </p:sp>
      <p:sp>
        <p:nvSpPr>
          <p:cNvPr id="743428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76385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8255FE-BDAD-4B7C-B605-8C1865EE5CC5}" type="slidenum">
              <a:rPr lang="zh-CN" altLang="en-US" smtClean="0"/>
              <a:pPr>
                <a:defRPr/>
              </a:pPr>
              <a:t>29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baseline="0" dirty="0" smtClean="0"/>
          </a:p>
        </p:txBody>
      </p:sp>
      <p:sp>
        <p:nvSpPr>
          <p:cNvPr id="743428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104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8255FE-BDAD-4B7C-B605-8C1865EE5CC5}" type="slidenum">
              <a:rPr lang="zh-CN" altLang="en-US" smtClean="0"/>
              <a:pPr>
                <a:defRPr/>
              </a:pPr>
              <a:t>30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 err="1" smtClean="0"/>
              <a:t>onPause</a:t>
            </a:r>
            <a:r>
              <a:rPr lang="en-US" altLang="zh-CN" dirty="0" smtClean="0"/>
              <a:t>():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被前一个覆盖掉了，未最小化，失去屏幕焦点</a:t>
            </a:r>
          </a:p>
          <a:p>
            <a:pPr eaLnBrk="1" hangingPunct="1"/>
            <a:r>
              <a:rPr lang="en-US" altLang="zh-CN" dirty="0" err="1" smtClean="0"/>
              <a:t>onResume</a:t>
            </a:r>
            <a:r>
              <a:rPr lang="en-US" altLang="zh-CN" dirty="0" smtClean="0"/>
              <a:t>():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弹窗关闭</a:t>
            </a:r>
          </a:p>
          <a:p>
            <a:pPr eaLnBrk="1" hangingPunct="1"/>
            <a:endParaRPr lang="zh-CN" altLang="en-US" baseline="0" dirty="0" smtClean="0"/>
          </a:p>
          <a:p>
            <a:pPr eaLnBrk="1" hangingPunct="1"/>
            <a:r>
              <a:rPr lang="en-US" altLang="zh-CN" dirty="0" err="1" smtClean="0"/>
              <a:t>onStop</a:t>
            </a:r>
            <a:r>
              <a:rPr lang="en-US" altLang="zh-CN" dirty="0" smtClean="0"/>
              <a:t>(): </a:t>
            </a:r>
            <a:r>
              <a:rPr lang="zh-CN" altLang="en-US" dirty="0" smtClean="0"/>
              <a:t>最小化</a:t>
            </a:r>
          </a:p>
          <a:p>
            <a:pPr eaLnBrk="1" hangingPunct="1"/>
            <a:r>
              <a:rPr lang="en-US" altLang="zh-CN" dirty="0" err="1" smtClean="0"/>
              <a:t>onRestart</a:t>
            </a:r>
            <a:r>
              <a:rPr lang="en-US" altLang="zh-CN" dirty="0" smtClean="0"/>
              <a:t>() -&gt; </a:t>
            </a:r>
            <a:r>
              <a:rPr lang="en-US" altLang="zh-CN" dirty="0" err="1" smtClean="0"/>
              <a:t>onStart</a:t>
            </a:r>
            <a:r>
              <a:rPr lang="en-US" altLang="zh-CN" dirty="0" smtClean="0"/>
              <a:t>()</a:t>
            </a:r>
            <a:endParaRPr lang="zh-CN" altLang="en-US" dirty="0" smtClean="0"/>
          </a:p>
        </p:txBody>
      </p:sp>
      <p:sp>
        <p:nvSpPr>
          <p:cNvPr id="743428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1816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D7A3D8-32A4-4FB1-B6D1-BC3830EAD514}" type="slidenum">
              <a:rPr lang="zh-CN" altLang="en-US" smtClean="0"/>
              <a:pPr>
                <a:defRPr/>
              </a:pPr>
              <a:t>4</a:t>
            </a:fld>
            <a:endParaRPr lang="en-US" altLang="zh-CN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678916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41199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008613-A1A2-4E6E-B56B-91AF8342374D}" type="slidenum">
              <a:rPr lang="zh-CN" altLang="en-US" smtClean="0"/>
              <a:pPr>
                <a:defRPr/>
              </a:pPr>
              <a:t>31</a:t>
            </a:fld>
            <a:endParaRPr lang="en-US" altLang="zh-CN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422491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D7A3D8-32A4-4FB1-B6D1-BC3830EAD514}" type="slidenum">
              <a:rPr lang="zh-CN" altLang="en-US" smtClean="0"/>
              <a:pPr>
                <a:defRPr/>
              </a:pPr>
              <a:t>5</a:t>
            </a:fld>
            <a:endParaRPr lang="en-US" altLang="zh-CN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/>
              <a:t>苹果个人公司类型开发者账号申请</a:t>
            </a:r>
            <a:r>
              <a:rPr lang="en-US" altLang="zh-CN" dirty="0" smtClean="0"/>
              <a:t>(99</a:t>
            </a:r>
            <a:r>
              <a:rPr lang="zh-CN" altLang="en-US" dirty="0" smtClean="0"/>
              <a:t>美元</a:t>
            </a:r>
            <a:r>
              <a:rPr lang="en-US" altLang="zh-CN" dirty="0" smtClean="0"/>
              <a:t>)</a:t>
            </a:r>
            <a:r>
              <a:rPr lang="zh-CN" altLang="en-US" dirty="0" smtClean="0"/>
              <a:t>详解</a:t>
            </a:r>
          </a:p>
        </p:txBody>
      </p:sp>
      <p:sp>
        <p:nvSpPr>
          <p:cNvPr id="678916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8764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494CCE54-D53A-4BD7-827A-04DFCC3D1649}" type="slidenum">
              <a:rPr lang="zh-CN" altLang="en-US" sz="1200" baseline="0">
                <a:latin typeface="Times New Roman" pitchFamily="18" charset="0"/>
                <a:ea typeface="+mn-ea"/>
              </a:rPr>
              <a:pPr algn="r">
                <a:defRPr/>
              </a:pPr>
              <a:t>6</a:t>
            </a:fld>
            <a:endParaRPr lang="en-US" altLang="zh-CN" sz="1200" baseline="0">
              <a:latin typeface="Times New Roman" pitchFamily="18" charset="0"/>
              <a:ea typeface="+mn-ea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/>
              <a:t>三轴磁力仪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三轴陀螺仪：测量角速度。</a:t>
            </a:r>
            <a:endParaRPr lang="en-US" altLang="zh-CN" dirty="0" smtClean="0"/>
          </a:p>
          <a:p>
            <a:pPr eaLnBrk="1" hangingPunct="1"/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bearing 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：方位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95811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/>
          </a:bodyPr>
          <a:lstStyle/>
          <a:p>
            <a:pPr marL="469900" indent="-469900" eaLnBrk="1" hangingPunct="1">
              <a:lnSpc>
                <a:spcPct val="150000"/>
              </a:lnSpc>
              <a:defRPr/>
            </a:pPr>
            <a:r>
              <a:rPr lang="zh-CN" altLang="en-US" dirty="0" smtClean="0">
                <a:solidFill>
                  <a:srgbClr val="4D4D4D"/>
                </a:solidFill>
              </a:rPr>
              <a:t>底层以</a:t>
            </a:r>
            <a:r>
              <a:rPr lang="en-US" altLang="zh-CN" dirty="0" smtClean="0">
                <a:solidFill>
                  <a:srgbClr val="4D4D4D"/>
                </a:solidFill>
              </a:rPr>
              <a:t>Linux</a:t>
            </a:r>
            <a:r>
              <a:rPr lang="zh-CN" altLang="en-US" dirty="0" smtClean="0">
                <a:solidFill>
                  <a:srgbClr val="4D4D4D"/>
                </a:solidFill>
              </a:rPr>
              <a:t>核心为基础，由</a:t>
            </a:r>
            <a:r>
              <a:rPr lang="en-US" altLang="zh-CN" dirty="0" smtClean="0">
                <a:solidFill>
                  <a:srgbClr val="4D4D4D"/>
                </a:solidFill>
              </a:rPr>
              <a:t>c</a:t>
            </a:r>
            <a:r>
              <a:rPr lang="zh-CN" altLang="en-US" dirty="0" smtClean="0">
                <a:solidFill>
                  <a:srgbClr val="4D4D4D"/>
                </a:solidFill>
              </a:rPr>
              <a:t>语言开发，只提供基本功能。</a:t>
            </a:r>
            <a:endParaRPr lang="en-US" altLang="zh-CN" dirty="0" smtClean="0">
              <a:solidFill>
                <a:srgbClr val="4D4D4D"/>
              </a:solidFill>
            </a:endParaRPr>
          </a:p>
          <a:p>
            <a:pPr marL="469900" marR="0" indent="-469900" algn="l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>
                <a:solidFill>
                  <a:srgbClr val="4D4D4D"/>
                </a:solidFill>
              </a:rPr>
              <a:t>Android依赖Linux</a:t>
            </a:r>
            <a:r>
              <a:rPr lang="en-US" altLang="zh-CN" dirty="0" smtClean="0">
                <a:solidFill>
                  <a:srgbClr val="4D4D4D"/>
                </a:solidFill>
              </a:rPr>
              <a:t> 2.6版，提供核心系统服务：安全、内存管理、进程管理、网络组、驱动模型。</a:t>
            </a:r>
          </a:p>
          <a:p>
            <a:pPr marL="469900" indent="-469900" eaLnBrk="1" hangingPunct="1">
              <a:lnSpc>
                <a:spcPct val="150000"/>
              </a:lnSpc>
              <a:defRPr/>
            </a:pPr>
            <a:endParaRPr lang="zh-CN" altLang="en-US" dirty="0" smtClean="0">
              <a:solidFill>
                <a:srgbClr val="4D4D4D"/>
              </a:solidFill>
            </a:endParaRPr>
          </a:p>
          <a:p>
            <a:pPr marL="469900" indent="-469900" eaLnBrk="1" hangingPunct="1">
              <a:lnSpc>
                <a:spcPct val="150000"/>
              </a:lnSpc>
              <a:defRPr/>
            </a:pPr>
            <a:r>
              <a:rPr lang="zh-CN" altLang="en-US" dirty="0" smtClean="0">
                <a:solidFill>
                  <a:srgbClr val="4D4D4D"/>
                </a:solidFill>
              </a:rPr>
              <a:t>中间层包括函数库</a:t>
            </a:r>
            <a:r>
              <a:rPr lang="en-US" altLang="zh-CN" dirty="0" smtClean="0">
                <a:solidFill>
                  <a:srgbClr val="4D4D4D"/>
                </a:solidFill>
              </a:rPr>
              <a:t>Library</a:t>
            </a:r>
            <a:r>
              <a:rPr lang="zh-CN" altLang="en-US" dirty="0" smtClean="0">
                <a:solidFill>
                  <a:srgbClr val="4D4D4D"/>
                </a:solidFill>
              </a:rPr>
              <a:t>和虚拟机</a:t>
            </a:r>
            <a:r>
              <a:rPr lang="en-US" altLang="zh-CN" dirty="0" smtClean="0">
                <a:solidFill>
                  <a:srgbClr val="4D4D4D"/>
                </a:solidFill>
              </a:rPr>
              <a:t>Virtual Machine</a:t>
            </a:r>
            <a:r>
              <a:rPr lang="zh-CN" altLang="en-US" dirty="0" smtClean="0">
                <a:solidFill>
                  <a:srgbClr val="4D4D4D"/>
                </a:solidFill>
              </a:rPr>
              <a:t>，由</a:t>
            </a:r>
            <a:r>
              <a:rPr lang="en-US" altLang="zh-CN" dirty="0" smtClean="0">
                <a:solidFill>
                  <a:srgbClr val="4D4D4D"/>
                </a:solidFill>
              </a:rPr>
              <a:t>C++</a:t>
            </a:r>
            <a:r>
              <a:rPr lang="zh-CN" altLang="en-US" dirty="0" smtClean="0">
                <a:solidFill>
                  <a:srgbClr val="4D4D4D"/>
                </a:solidFill>
              </a:rPr>
              <a:t>开发。</a:t>
            </a:r>
            <a:endParaRPr lang="en-US" altLang="zh-CN" dirty="0" smtClean="0">
              <a:solidFill>
                <a:srgbClr val="4D4D4D"/>
              </a:solidFill>
            </a:endParaRPr>
          </a:p>
          <a:p>
            <a:pPr marL="469900" indent="-469900" eaLnBrk="1" hangingPunct="1">
              <a:lnSpc>
                <a:spcPct val="150000"/>
              </a:lnSpc>
              <a:defRPr/>
            </a:pPr>
            <a:r>
              <a:rPr lang="en-US" altLang="zh-CN" dirty="0" smtClean="0">
                <a:solidFill>
                  <a:srgbClr val="4D4D4D"/>
                </a:solidFill>
              </a:rPr>
              <a:t>Android</a:t>
            </a:r>
            <a:r>
              <a:rPr lang="zh-CN" altLang="en-US" dirty="0" smtClean="0">
                <a:solidFill>
                  <a:srgbClr val="4D4D4D"/>
                </a:solidFill>
              </a:rPr>
              <a:t>包含一套</a:t>
            </a:r>
            <a:r>
              <a:rPr lang="en-US" altLang="zh-CN" dirty="0" smtClean="0">
                <a:solidFill>
                  <a:srgbClr val="4D4D4D"/>
                </a:solidFill>
              </a:rPr>
              <a:t>C/C++</a:t>
            </a:r>
            <a:r>
              <a:rPr lang="zh-CN" altLang="en-US" dirty="0" smtClean="0">
                <a:solidFill>
                  <a:srgbClr val="4D4D4D"/>
                </a:solidFill>
              </a:rPr>
              <a:t>库，</a:t>
            </a:r>
            <a:r>
              <a:rPr lang="en-US" altLang="zh-CN" dirty="0" smtClean="0">
                <a:solidFill>
                  <a:srgbClr val="4D4D4D"/>
                </a:solidFill>
              </a:rPr>
              <a:t>Android</a:t>
            </a:r>
            <a:r>
              <a:rPr lang="zh-CN" altLang="en-US" dirty="0" smtClean="0">
                <a:solidFill>
                  <a:srgbClr val="4D4D4D"/>
                </a:solidFill>
              </a:rPr>
              <a:t>系统的各式组件都在使用。这些功能通过</a:t>
            </a:r>
            <a:r>
              <a:rPr lang="en-US" altLang="zh-CN" dirty="0" smtClean="0">
                <a:solidFill>
                  <a:srgbClr val="4D4D4D"/>
                </a:solidFill>
              </a:rPr>
              <a:t>Android</a:t>
            </a:r>
            <a:r>
              <a:rPr lang="zh-CN" altLang="en-US" dirty="0" smtClean="0">
                <a:solidFill>
                  <a:srgbClr val="4D4D4D"/>
                </a:solidFill>
              </a:rPr>
              <a:t>应用框架暴露给开发人员。</a:t>
            </a:r>
            <a:endParaRPr lang="en-US" altLang="zh-CN" dirty="0" smtClean="0">
              <a:solidFill>
                <a:srgbClr val="4D4D4D"/>
              </a:solidFill>
            </a:endParaRPr>
          </a:p>
          <a:p>
            <a:pPr marL="469900" marR="0" indent="-469900" algn="l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4D4D4D"/>
                </a:solidFill>
              </a:rPr>
              <a:t>Android Runtime (Android</a:t>
            </a:r>
            <a:r>
              <a:rPr lang="zh-CN" altLang="en-US" dirty="0" smtClean="0">
                <a:solidFill>
                  <a:srgbClr val="4D4D4D"/>
                </a:solidFill>
              </a:rPr>
              <a:t>运行时</a:t>
            </a:r>
            <a:r>
              <a:rPr lang="en-US" altLang="zh-CN" dirty="0" smtClean="0">
                <a:solidFill>
                  <a:srgbClr val="4D4D4D"/>
                </a:solidFill>
              </a:rPr>
              <a:t>) </a:t>
            </a:r>
            <a:r>
              <a:rPr lang="zh-CN" altLang="en-US" dirty="0" smtClean="0">
                <a:solidFill>
                  <a:srgbClr val="4D4D4D"/>
                </a:solidFill>
              </a:rPr>
              <a:t>：每个</a:t>
            </a:r>
            <a:r>
              <a:rPr lang="en-US" altLang="zh-CN" dirty="0" smtClean="0">
                <a:solidFill>
                  <a:srgbClr val="4D4D4D"/>
                </a:solidFill>
              </a:rPr>
              <a:t>Android</a:t>
            </a:r>
            <a:r>
              <a:rPr lang="zh-CN" altLang="en-US" dirty="0" smtClean="0">
                <a:solidFill>
                  <a:srgbClr val="4D4D4D"/>
                </a:solidFill>
              </a:rPr>
              <a:t>应用都运行在自己的进程上，享有</a:t>
            </a:r>
            <a:r>
              <a:rPr lang="en-US" altLang="zh-CN" dirty="0" err="1" smtClean="0">
                <a:solidFill>
                  <a:srgbClr val="4D4D4D"/>
                </a:solidFill>
              </a:rPr>
              <a:t>Dalvik</a:t>
            </a:r>
            <a:r>
              <a:rPr lang="zh-CN" altLang="en-US" dirty="0" smtClean="0">
                <a:solidFill>
                  <a:srgbClr val="4D4D4D"/>
                </a:solidFill>
              </a:rPr>
              <a:t>虚拟机为它分配的专有实例。</a:t>
            </a:r>
            <a:endParaRPr lang="en-US" altLang="zh-CN" dirty="0" smtClean="0">
              <a:solidFill>
                <a:srgbClr val="4D4D4D"/>
              </a:solidFill>
            </a:endParaRPr>
          </a:p>
          <a:p>
            <a:pPr marL="469900" marR="0" indent="-469900" algn="l" defTabSz="9144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4D4D4D"/>
                </a:solidFill>
              </a:rPr>
              <a:t>为了支持多个虚拟机在同一个设备上高效运行，</a:t>
            </a:r>
            <a:r>
              <a:rPr lang="en-US" altLang="zh-CN" dirty="0" err="1" smtClean="0">
                <a:solidFill>
                  <a:srgbClr val="4D4D4D"/>
                </a:solidFill>
              </a:rPr>
              <a:t>Dalvik</a:t>
            </a:r>
            <a:r>
              <a:rPr lang="zh-CN" altLang="en-US" dirty="0" smtClean="0">
                <a:solidFill>
                  <a:srgbClr val="4D4D4D"/>
                </a:solidFill>
              </a:rPr>
              <a:t>被改写过。 </a:t>
            </a:r>
            <a:endParaRPr lang="en-US" altLang="zh-CN" dirty="0" smtClean="0">
              <a:solidFill>
                <a:srgbClr val="4D4D4D"/>
              </a:solidFill>
            </a:endParaRPr>
          </a:p>
          <a:p>
            <a:pPr marL="469900" indent="-469900" eaLnBrk="1" hangingPunct="1">
              <a:lnSpc>
                <a:spcPct val="150000"/>
              </a:lnSpc>
              <a:defRPr/>
            </a:pPr>
            <a:endParaRPr lang="zh-CN" altLang="en-US" dirty="0" smtClean="0">
              <a:solidFill>
                <a:srgbClr val="4D4D4D"/>
              </a:solidFill>
            </a:endParaRPr>
          </a:p>
          <a:p>
            <a:pPr marL="469900" indent="-469900" eaLnBrk="1" hangingPunct="1">
              <a:lnSpc>
                <a:spcPct val="150000"/>
              </a:lnSpc>
              <a:defRPr/>
            </a:pPr>
            <a:r>
              <a:rPr lang="zh-CN" altLang="en-US" dirty="0" smtClean="0">
                <a:solidFill>
                  <a:srgbClr val="4D4D4D"/>
                </a:solidFill>
              </a:rPr>
              <a:t>最上层是各种</a:t>
            </a:r>
            <a:r>
              <a:rPr lang="zh-CN" altLang="en-US" smtClean="0">
                <a:solidFill>
                  <a:srgbClr val="4D4D4D"/>
                </a:solidFill>
              </a:rPr>
              <a:t>应用软件，包括</a:t>
            </a:r>
            <a:r>
              <a:rPr lang="en-US" altLang="zh-CN" dirty="0" smtClean="0">
                <a:solidFill>
                  <a:srgbClr val="4D4D4D"/>
                </a:solidFill>
              </a:rPr>
              <a:t>E-mail</a:t>
            </a:r>
            <a:r>
              <a:rPr lang="zh-CN" altLang="en-US" dirty="0" smtClean="0">
                <a:solidFill>
                  <a:srgbClr val="4D4D4D"/>
                </a:solidFill>
              </a:rPr>
              <a:t>客户端、短信服务、日历日程、地图服务、浏览器、联系人和其他应用程序。</a:t>
            </a:r>
            <a:endParaRPr lang="en-US" altLang="zh-CN" dirty="0" smtClean="0">
              <a:solidFill>
                <a:srgbClr val="4D4D4D"/>
              </a:solidFill>
            </a:endParaRPr>
          </a:p>
          <a:p>
            <a:pPr marL="469900" indent="-469900" eaLnBrk="1" hangingPunct="1">
              <a:lnSpc>
                <a:spcPct val="150000"/>
              </a:lnSpc>
              <a:defRPr/>
            </a:pPr>
            <a:r>
              <a:rPr lang="zh-CN" altLang="en-US" dirty="0" smtClean="0">
                <a:solidFill>
                  <a:srgbClr val="4D4D4D"/>
                </a:solidFill>
              </a:rPr>
              <a:t>所有应用程序都是</a:t>
            </a:r>
            <a:r>
              <a:rPr lang="en-US" altLang="zh-CN" dirty="0" smtClean="0">
                <a:solidFill>
                  <a:srgbClr val="4D4D4D"/>
                </a:solidFill>
              </a:rPr>
              <a:t>Java</a:t>
            </a:r>
            <a:r>
              <a:rPr lang="zh-CN" altLang="en-US" dirty="0" smtClean="0">
                <a:solidFill>
                  <a:srgbClr val="4D4D4D"/>
                </a:solidFill>
              </a:rPr>
              <a:t>编程语言编写的。 </a:t>
            </a:r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DD654DA-9A33-43A5-ABB0-4A224E0952A5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91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F6C71E-AE2C-4404-9713-1F6170A66DE6}" type="slidenum">
              <a:rPr lang="zh-CN" altLang="en-US" smtClean="0"/>
              <a:pPr>
                <a:defRPr/>
              </a:pPr>
              <a:t>8</a:t>
            </a:fld>
            <a:endParaRPr lang="en-US" altLang="zh-CN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 smtClean="0"/>
              <a:t>Android</a:t>
            </a:r>
            <a:r>
              <a:rPr lang="zh-CN" altLang="en-US" dirty="0" smtClean="0"/>
              <a:t>编程教程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12410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8255FE-BDAD-4B7C-B605-8C1865EE5CC5}" type="slidenum">
              <a:rPr lang="zh-CN" altLang="en-US" smtClean="0"/>
              <a:pPr>
                <a:defRPr/>
              </a:pPr>
              <a:t>9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AutoNum type="arabicPeriod"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基于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语言</a:t>
            </a:r>
            <a:endParaRPr lang="en-US" altLang="zh-CN" dirty="0" smtClean="0"/>
          </a:p>
          <a:p>
            <a:pPr marL="228600" indent="-228600" eaLnBrk="1" hangingPunct="1">
              <a:buAutoNum type="arabicPeriod"/>
            </a:pPr>
            <a:r>
              <a:rPr lang="zh-CN" altLang="en-US" dirty="0" smtClean="0"/>
              <a:t>开发环境搭建</a:t>
            </a:r>
            <a:endParaRPr lang="en-US" altLang="zh-CN" dirty="0" smtClean="0"/>
          </a:p>
          <a:p>
            <a:pPr marL="228600" indent="-228600" eaLnBrk="1" hangingPunct="1">
              <a:buAutoNum type="arabicPeriod"/>
            </a:pPr>
            <a:r>
              <a:rPr lang="zh-CN" altLang="en-US" dirty="0" smtClean="0"/>
              <a:t>参考开发者网站，查询文档</a:t>
            </a:r>
          </a:p>
        </p:txBody>
      </p:sp>
      <p:sp>
        <p:nvSpPr>
          <p:cNvPr id="743428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507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8255FE-BDAD-4B7C-B605-8C1865EE5CC5}" type="slidenum">
              <a:rPr lang="zh-CN" altLang="en-US" smtClean="0"/>
              <a:pPr>
                <a:defRPr/>
              </a:pPr>
              <a:t>10</a:t>
            </a:fld>
            <a:endParaRPr lang="en-US" altLang="zh-CN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838200"/>
            <a:ext cx="6096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/>
              <a:t>安卓是用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语言编程写，那么就必须有</a:t>
            </a:r>
            <a:r>
              <a:rPr lang="en-US" altLang="zh-CN" dirty="0" smtClean="0"/>
              <a:t>JDK</a:t>
            </a:r>
            <a:r>
              <a:rPr lang="zh-CN" altLang="en-US" dirty="0" smtClean="0"/>
              <a:t>等软件支持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Java Development Kit (JDK)</a:t>
            </a:r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最后我们在命令提示符中分别输入：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java –version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、</a:t>
            </a:r>
            <a:r>
              <a:rPr kumimoji="1"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javac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–version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有东西出来就证明成功了。</a:t>
            </a:r>
            <a:endParaRPr lang="zh-CN" altLang="en-US" dirty="0" smtClean="0"/>
          </a:p>
        </p:txBody>
      </p:sp>
      <p:sp>
        <p:nvSpPr>
          <p:cNvPr id="743428" name="Oval 4"/>
          <p:cNvSpPr>
            <a:spLocks noChangeArrowheads="1"/>
          </p:cNvSpPr>
          <p:nvPr/>
        </p:nvSpPr>
        <p:spPr bwMode="auto">
          <a:xfrm>
            <a:off x="1768475" y="1766888"/>
            <a:ext cx="868363" cy="83820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050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839788" y="981075"/>
            <a:ext cx="1044098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6988"/>
            <a:ext cx="7381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Line 8"/>
          <p:cNvSpPr>
            <a:spLocks noChangeShapeType="1"/>
          </p:cNvSpPr>
          <p:nvPr userDrawn="1"/>
        </p:nvSpPr>
        <p:spPr bwMode="auto">
          <a:xfrm>
            <a:off x="304800" y="765175"/>
            <a:ext cx="11582400" cy="0"/>
          </a:xfrm>
          <a:prstGeom prst="line">
            <a:avLst/>
          </a:prstGeom>
          <a:noFill/>
          <a:ln w="57150" cmpd="thinThick">
            <a:solidFill>
              <a:srgbClr val="0574D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Rectangle 13"/>
          <p:cNvSpPr txBox="1">
            <a:spLocks noChangeArrowheads="1"/>
          </p:cNvSpPr>
          <p:nvPr userDrawn="1"/>
        </p:nvSpPr>
        <p:spPr bwMode="auto">
          <a:xfrm>
            <a:off x="-30162" y="6530975"/>
            <a:ext cx="8699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 algn="r">
              <a:defRPr sz="1400" b="1">
                <a:solidFill>
                  <a:schemeClr val="folHlink"/>
                </a:solidFill>
                <a:latin typeface="文鼎中特广告体" pitchFamily="33" charset="-122"/>
                <a:ea typeface="文鼎中特广告体" pitchFamily="33" charset="-122"/>
              </a:defRPr>
            </a:lvl1pPr>
          </a:lstStyle>
          <a:p>
            <a:pPr eaLnBrk="1" hangingPunct="1">
              <a:defRPr/>
            </a:pPr>
            <a:fld id="{26E0958A-6070-4483-A8A1-02C0B61FF949}" type="slidenum">
              <a:rPr lang="en-US" altLang="zh-CN" sz="1600" smtClean="0">
                <a:solidFill>
                  <a:srgbClr val="000008"/>
                </a:solidFill>
              </a:rPr>
              <a:pPr eaLnBrk="1" hangingPunct="1">
                <a:defRPr/>
              </a:pPr>
              <a:t>‹#›</a:t>
            </a:fld>
            <a:r>
              <a:rPr lang="en-US" altLang="zh-CN" sz="1600" dirty="0" smtClean="0">
                <a:solidFill>
                  <a:srgbClr val="000008"/>
                </a:solidFill>
              </a:rPr>
              <a:t>/59</a:t>
            </a:r>
            <a:endParaRPr lang="en-US" altLang="zh-CN" sz="1600" dirty="0">
              <a:solidFill>
                <a:srgbClr val="000008"/>
              </a:solidFill>
            </a:endParaRPr>
          </a:p>
        </p:txBody>
      </p:sp>
      <p:sp>
        <p:nvSpPr>
          <p:cNvPr id="16" name="文本框 15"/>
          <p:cNvSpPr txBox="1">
            <a:spLocks noChangeArrowheads="1"/>
          </p:cNvSpPr>
          <p:nvPr userDrawn="1"/>
        </p:nvSpPr>
        <p:spPr bwMode="auto">
          <a:xfrm>
            <a:off x="10023475" y="6427787"/>
            <a:ext cx="22621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地理与信息工程学院</a:t>
            </a:r>
          </a:p>
        </p:txBody>
      </p:sp>
    </p:spTree>
    <p:extLst>
      <p:ext uri="{BB962C8B-B14F-4D97-AF65-F5344CB8AC3E}">
        <p14:creationId xmlns:p14="http://schemas.microsoft.com/office/powerpoint/2010/main" val="174629076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4934" y="38100"/>
            <a:ext cx="10989733" cy="9144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90600"/>
            <a:ext cx="11074400" cy="5410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99278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94234" y="38100"/>
            <a:ext cx="2789767" cy="63627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24934" y="38100"/>
            <a:ext cx="8166100" cy="63627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9949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524934" y="38100"/>
            <a:ext cx="10989733" cy="9144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990600"/>
            <a:ext cx="5435600" cy="2628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48400" y="990600"/>
            <a:ext cx="5435600" cy="2628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09600" y="3771900"/>
            <a:ext cx="5435600" cy="2628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8400" y="3771900"/>
            <a:ext cx="5435600" cy="2628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59906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4934" y="38100"/>
            <a:ext cx="10989733" cy="9144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990600"/>
            <a:ext cx="54356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48400" y="990600"/>
            <a:ext cx="5435600" cy="2628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48400" y="3771900"/>
            <a:ext cx="5435600" cy="2628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59546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4934" y="38100"/>
            <a:ext cx="10989733" cy="9144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90600"/>
            <a:ext cx="110744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95632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7744090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4934" y="38100"/>
            <a:ext cx="10989733" cy="9144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990600"/>
            <a:ext cx="5435600" cy="5410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00" y="990600"/>
            <a:ext cx="5435600" cy="5410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37756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66320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4934" y="38100"/>
            <a:ext cx="10989733" cy="9144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20895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73287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11994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084154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9788" y="981075"/>
            <a:ext cx="1044098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6988"/>
            <a:ext cx="7381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04800" y="765175"/>
            <a:ext cx="11582400" cy="0"/>
          </a:xfrm>
          <a:prstGeom prst="line">
            <a:avLst/>
          </a:prstGeom>
          <a:noFill/>
          <a:ln w="57150" cmpd="thinThick">
            <a:solidFill>
              <a:srgbClr val="0574D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Rectangle 13"/>
          <p:cNvSpPr txBox="1">
            <a:spLocks noChangeArrowheads="1"/>
          </p:cNvSpPr>
          <p:nvPr userDrawn="1"/>
        </p:nvSpPr>
        <p:spPr bwMode="auto">
          <a:xfrm>
            <a:off x="-30162" y="6530975"/>
            <a:ext cx="8699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 algn="r">
              <a:defRPr sz="1400" b="1">
                <a:solidFill>
                  <a:schemeClr val="folHlink"/>
                </a:solidFill>
                <a:latin typeface="文鼎中特广告体" pitchFamily="33" charset="-122"/>
                <a:ea typeface="文鼎中特广告体" pitchFamily="33" charset="-122"/>
              </a:defRPr>
            </a:lvl1pPr>
          </a:lstStyle>
          <a:p>
            <a:pPr eaLnBrk="1" hangingPunct="1">
              <a:defRPr/>
            </a:pPr>
            <a:fld id="{26E0958A-6070-4483-A8A1-02C0B61FF949}" type="slidenum">
              <a:rPr lang="en-US" altLang="zh-CN" sz="1600" smtClean="0">
                <a:solidFill>
                  <a:srgbClr val="000008"/>
                </a:solidFill>
              </a:rPr>
              <a:pPr eaLnBrk="1" hangingPunct="1">
                <a:defRPr/>
              </a:pPr>
              <a:t>‹#›</a:t>
            </a:fld>
            <a:r>
              <a:rPr lang="en-US" altLang="zh-CN" sz="1600" dirty="0" smtClean="0">
                <a:solidFill>
                  <a:srgbClr val="000008"/>
                </a:solidFill>
              </a:rPr>
              <a:t>/30</a:t>
            </a:r>
            <a:endParaRPr lang="en-US" altLang="zh-CN" sz="1600" dirty="0">
              <a:solidFill>
                <a:srgbClr val="000008"/>
              </a:solidFill>
            </a:endParaRPr>
          </a:p>
        </p:txBody>
      </p:sp>
      <p:sp>
        <p:nvSpPr>
          <p:cNvPr id="16" name="文本框 15"/>
          <p:cNvSpPr txBox="1">
            <a:spLocks noChangeArrowheads="1"/>
          </p:cNvSpPr>
          <p:nvPr userDrawn="1"/>
        </p:nvSpPr>
        <p:spPr bwMode="auto">
          <a:xfrm>
            <a:off x="10023475" y="6427787"/>
            <a:ext cx="22621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地理与信息工程学院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7" r:id="rId2"/>
    <p:sldLayoutId id="2147483716" r:id="rId3"/>
    <p:sldLayoutId id="2147483715" r:id="rId4"/>
    <p:sldLayoutId id="2147483714" r:id="rId5"/>
    <p:sldLayoutId id="2147483713" r:id="rId6"/>
    <p:sldLayoutId id="2147483712" r:id="rId7"/>
    <p:sldLayoutId id="2147483711" r:id="rId8"/>
    <p:sldLayoutId id="2147483710" r:id="rId9"/>
    <p:sldLayoutId id="2147483709" r:id="rId10"/>
    <p:sldLayoutId id="2147483708" r:id="rId11"/>
    <p:sldLayoutId id="2147483707" r:id="rId12"/>
    <p:sldLayoutId id="2147483706" r:id="rId13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i="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i="1">
          <a:solidFill>
            <a:schemeClr val="folHlink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i="1">
          <a:solidFill>
            <a:schemeClr val="folHlink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i="1">
          <a:solidFill>
            <a:schemeClr val="folHlink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i="1">
          <a:solidFill>
            <a:schemeClr val="folHlink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folHlink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folHlink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folHlink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folHlink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q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Ø"/>
        <a:defRPr sz="24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imes New Roman" pitchFamily="18" charset="0"/>
        <a:buChar char="–"/>
        <a:defRPr sz="2000" b="1" i="1">
          <a:solidFill>
            <a:schemeClr val="tx1"/>
          </a:solidFill>
          <a:latin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Tx/>
        <a:buSzPct val="100000"/>
        <a:buChar char="o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Tx/>
        <a:buSzPct val="100000"/>
        <a:buFont typeface="Wingdings" pitchFamily="2" charset="2"/>
        <a:buChar char="ü"/>
        <a:defRPr sz="1600" b="1" i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Wingdings" pitchFamily="2" charset="2"/>
        <a:buChar char="ü"/>
        <a:defRPr sz="1600" b="1" i="1">
          <a:solidFill>
            <a:srgbClr val="66006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Wingdings" pitchFamily="2" charset="2"/>
        <a:buChar char="ü"/>
        <a:defRPr sz="1600" b="1" i="1">
          <a:solidFill>
            <a:srgbClr val="66006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Wingdings" pitchFamily="2" charset="2"/>
        <a:buChar char="ü"/>
        <a:defRPr sz="1600" b="1" i="1">
          <a:solidFill>
            <a:srgbClr val="66006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00000"/>
        <a:buFont typeface="Wingdings" pitchFamily="2" charset="2"/>
        <a:buChar char="ü"/>
        <a:defRPr sz="1600" b="1" i="1">
          <a:solidFill>
            <a:srgbClr val="660066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downloads/jdk8-downloads-2133151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sdk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1773238"/>
            <a:ext cx="12192000" cy="1079500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移动计算技术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dirty="0">
                <a:ea typeface="华文新魏" panose="020108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ea typeface="华文新魏" panose="02010800040101010101" pitchFamily="2" charset="-122"/>
              </a:rPr>
              <a:t>Mobile Computing</a:t>
            </a:r>
            <a:r>
              <a:rPr lang="zh-CN" altLang="en-US" dirty="0">
                <a:ea typeface="华文新魏" panose="02010800040101010101" pitchFamily="2" charset="-122"/>
              </a:rPr>
              <a:t>，</a:t>
            </a:r>
            <a:r>
              <a:rPr lang="en-US" altLang="zh-CN" dirty="0">
                <a:ea typeface="华文新魏" panose="02010800040101010101" pitchFamily="2" charset="-122"/>
              </a:rPr>
              <a:t>MC</a:t>
            </a:r>
            <a:r>
              <a:rPr lang="zh-CN" altLang="en-US" dirty="0">
                <a:ea typeface="华文新魏" panose="020108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387" name="Picture 9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3068638"/>
            <a:ext cx="38036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-26988"/>
            <a:ext cx="12192000" cy="968376"/>
          </a:xfrm>
          <a:prstGeom prst="rect">
            <a:avLst/>
          </a:prstGeom>
          <a:solidFill>
            <a:srgbClr val="0574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6389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75" y="44450"/>
            <a:ext cx="32924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9629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3" name="Rectangle 3"/>
          <p:cNvSpPr>
            <a:spLocks noChangeArrowheads="1"/>
          </p:cNvSpPr>
          <p:nvPr/>
        </p:nvSpPr>
        <p:spPr bwMode="auto">
          <a:xfrm>
            <a:off x="857479" y="843194"/>
            <a:ext cx="5982398" cy="551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ts val="0"/>
              </a:spcBef>
              <a:buClr>
                <a:schemeClr val="folHlink"/>
              </a:buClr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Set up develop environment</a:t>
            </a: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1: Install Java JDK</a:t>
            </a: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Ø"/>
            </a:pPr>
            <a:r>
              <a:rPr lang="en-US" altLang="zh-CN" sz="2000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Download and install JDK from</a:t>
            </a:r>
          </a:p>
          <a:p>
            <a:pPr>
              <a:spcBef>
                <a:spcPts val="0"/>
              </a:spcBef>
              <a:buClr>
                <a:schemeClr val="folHlink"/>
              </a:buClr>
            </a:pPr>
            <a:r>
              <a:rPr lang="en-US" altLang="zh-CN" sz="1800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http://www.oracle.com/technetwork/java/javase/downloads/jdk8-downloads-2133151.html</a:t>
            </a:r>
            <a:endParaRPr lang="en-US" altLang="zh-CN" sz="1800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Clr>
                <a:schemeClr val="folHlink"/>
              </a:buClr>
            </a:pPr>
            <a:endParaRPr lang="en-US" altLang="zh-CN" sz="2000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Ø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Configure the environment variables</a:t>
            </a:r>
          </a:p>
          <a:p>
            <a:pPr marL="456300" indent="-457200">
              <a:spcBef>
                <a:spcPts val="0"/>
              </a:spcBef>
              <a:buClr>
                <a:schemeClr val="folHlink"/>
              </a:buClr>
              <a:buFont typeface="+mj-ea"/>
              <a:buAutoNum type="circleNumDbPlain"/>
            </a:pPr>
            <a:r>
              <a:rPr lang="en-US" altLang="zh-CN" sz="1800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JAVA_HOME </a:t>
            </a:r>
            <a:r>
              <a:rPr lang="en-US" altLang="zh-CN" sz="18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-&gt; </a:t>
            </a:r>
            <a:r>
              <a:rPr lang="en-US" altLang="zh-CN" sz="1800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C:\jdk1.8.x_xx</a:t>
            </a:r>
          </a:p>
          <a:p>
            <a:pPr marL="456300" indent="-457200">
              <a:spcBef>
                <a:spcPts val="0"/>
              </a:spcBef>
              <a:buClr>
                <a:schemeClr val="folHlink"/>
              </a:buClr>
              <a:buFont typeface="+mj-ea"/>
              <a:buAutoNum type="circleNumDbPlain"/>
            </a:pPr>
            <a:r>
              <a:rPr lang="en-US" altLang="zh-CN" sz="1800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Classpath </a:t>
            </a:r>
            <a:r>
              <a:rPr lang="en-US" altLang="zh-CN" sz="18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1800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0"/>
              </a:spcBef>
              <a:buClr>
                <a:schemeClr val="folHlink"/>
              </a:buClr>
            </a:pPr>
            <a:r>
              <a:rPr lang="en-US" altLang="zh-CN" sz="1800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.;%JAVA_HOME%\lib;%JAVA_HOME%\	lib\tools.jar</a:t>
            </a:r>
          </a:p>
          <a:p>
            <a:pPr marL="456300" indent="-457200">
              <a:spcBef>
                <a:spcPts val="0"/>
              </a:spcBef>
              <a:buClr>
                <a:schemeClr val="folHlink"/>
              </a:buClr>
              <a:buFont typeface="+mj-ea"/>
              <a:buAutoNum type="circleNumDbPlain"/>
            </a:pPr>
            <a:r>
              <a:rPr lang="en-US" altLang="zh-CN" sz="1800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Path </a:t>
            </a:r>
            <a:r>
              <a:rPr lang="en-US" altLang="zh-CN" sz="1800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1800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%JAVA_HOME%\bin;%JAVA_HOME%\</a:t>
            </a:r>
            <a:r>
              <a:rPr lang="en-US" altLang="zh-CN" sz="1800" baseline="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jre</a:t>
            </a:r>
            <a:r>
              <a:rPr lang="en-US" altLang="zh-CN" sz="1800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\bin</a:t>
            </a:r>
          </a:p>
          <a:p>
            <a:pPr marL="456300" indent="-457200">
              <a:spcBef>
                <a:spcPts val="0"/>
              </a:spcBef>
              <a:buClr>
                <a:schemeClr val="folHlink"/>
              </a:buClr>
              <a:buFont typeface="+mj-ea"/>
              <a:buAutoNum type="circleNumDbPlain"/>
            </a:pPr>
            <a:endParaRPr lang="en-US" altLang="zh-CN" sz="2000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Ø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</a:p>
          <a:p>
            <a:pPr>
              <a:spcBef>
                <a:spcPts val="0"/>
              </a:spcBef>
              <a:buClr>
                <a:schemeClr val="folHlink"/>
              </a:buClr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1800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Start-&gt;Run-&gt;input "</a:t>
            </a:r>
            <a:r>
              <a:rPr lang="en-US" altLang="zh-CN" sz="1800" baseline="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javac</a:t>
            </a:r>
            <a:r>
              <a:rPr lang="en-US" altLang="zh-CN" sz="1800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-version"</a:t>
            </a: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sz="2800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611" y="820836"/>
            <a:ext cx="3230439" cy="395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205802" y="76200"/>
            <a:ext cx="9004998" cy="647281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3200" b="1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Getting Start</a:t>
            </a:r>
          </a:p>
        </p:txBody>
      </p:sp>
      <p:pic>
        <p:nvPicPr>
          <p:cNvPr id="1026" name="Picture 2" descr="https://images2018.cnblogs.com/blog/93830/201805/93830-20180513170527221-158794353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952" y="4880225"/>
            <a:ext cx="5390063" cy="208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353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3" name="Rectangle 3"/>
          <p:cNvSpPr>
            <a:spLocks noChangeArrowheads="1"/>
          </p:cNvSpPr>
          <p:nvPr/>
        </p:nvSpPr>
        <p:spPr bwMode="auto">
          <a:xfrm>
            <a:off x="858838" y="838201"/>
            <a:ext cx="11218862" cy="551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ts val="0"/>
              </a:spcBef>
              <a:buClr>
                <a:schemeClr val="folHlink"/>
              </a:buClr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Set up develop environment</a:t>
            </a: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2: Install Android Studio </a:t>
            </a:r>
            <a:r>
              <a:rPr lang="en-US" altLang="zh-CN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</a:t>
            </a:r>
            <a:r>
              <a:rPr lang="en-US" altLang="zh-CN" sz="2000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://</a:t>
            </a:r>
            <a:r>
              <a:rPr lang="en-US" altLang="zh-CN" sz="2000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developer.android.com/sdk/index.html</a:t>
            </a: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sz="2800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https://s3.amazonaws.com/infinum.web.production/repository_items/files/000/000/167/original/android-studio-2.png?139359959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275" y="1740774"/>
            <a:ext cx="7740525" cy="483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205802" y="76200"/>
            <a:ext cx="9004998" cy="647281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3200" b="1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Getting Start</a:t>
            </a:r>
          </a:p>
        </p:txBody>
      </p:sp>
    </p:spTree>
    <p:extLst>
      <p:ext uri="{BB962C8B-B14F-4D97-AF65-F5344CB8AC3E}">
        <p14:creationId xmlns:p14="http://schemas.microsoft.com/office/powerpoint/2010/main" val="1229528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3" name="Rectangle 3"/>
          <p:cNvSpPr>
            <a:spLocks noChangeArrowheads="1"/>
          </p:cNvSpPr>
          <p:nvPr/>
        </p:nvSpPr>
        <p:spPr bwMode="auto">
          <a:xfrm>
            <a:off x="1989138" y="876301"/>
            <a:ext cx="8398776" cy="551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ts val="0"/>
              </a:spcBef>
              <a:buClr>
                <a:schemeClr val="folHlink"/>
              </a:buClr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Set up develop environment</a:t>
            </a: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3: Add Android SDK packages</a:t>
            </a: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Ø"/>
            </a:pPr>
            <a:r>
              <a:rPr lang="zh-CN" altLang="zh-CN" sz="2000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 Android Studio, click SDK Manager    </a:t>
            </a:r>
            <a:r>
              <a:rPr lang="en-US" altLang="zh-CN" sz="2000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zh-CN" sz="2000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altLang="zh-CN" sz="2000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000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toolbar</a:t>
            </a:r>
            <a:endParaRPr lang="en-US" altLang="zh-CN" sz="2000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Clr>
                <a:schemeClr val="folHlink"/>
              </a:buClr>
            </a:pPr>
            <a:endParaRPr lang="en-US" altLang="zh-CN" sz="2000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sz="2800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1" y="-92333"/>
            <a:ext cx="205505" cy="184666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600" baseline="0" dirty="0"/>
              <a:t> </a:t>
            </a:r>
            <a:endParaRPr lang="zh-CN" altLang="zh-CN" sz="1800" baseline="0" dirty="0"/>
          </a:p>
        </p:txBody>
      </p:sp>
      <p:pic>
        <p:nvPicPr>
          <p:cNvPr id="7170" name="Picture 2" descr="https://developer.android.com/images/tools/sdk-manager-studi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87" y="1664987"/>
            <a:ext cx="22860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763" y="2005294"/>
            <a:ext cx="6829526" cy="4608195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205802" y="76200"/>
            <a:ext cx="9004998" cy="647281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3200" b="1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Getting Start</a:t>
            </a:r>
          </a:p>
        </p:txBody>
      </p:sp>
    </p:spTree>
    <p:extLst>
      <p:ext uri="{BB962C8B-B14F-4D97-AF65-F5344CB8AC3E}">
        <p14:creationId xmlns:p14="http://schemas.microsoft.com/office/powerpoint/2010/main" val="3907469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3" name="Rectangle 3"/>
          <p:cNvSpPr>
            <a:spLocks noChangeArrowheads="1"/>
          </p:cNvSpPr>
          <p:nvPr/>
        </p:nvSpPr>
        <p:spPr bwMode="auto">
          <a:xfrm>
            <a:off x="1989138" y="876301"/>
            <a:ext cx="5592762" cy="551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Learning Android Programming</a:t>
            </a: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0" y="2264373"/>
            <a:ext cx="1879600" cy="4616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aseline="0"/>
            </a:lvl1pPr>
          </a:lstStyle>
          <a:p>
            <a:r>
              <a:rPr lang="en-US" altLang="zh-CN" dirty="0"/>
              <a:t>Android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0" y="1413473"/>
            <a:ext cx="1879600" cy="4616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aseline="0" dirty="0"/>
              <a:t>Java</a:t>
            </a:r>
            <a:endParaRPr lang="zh-CN" altLang="en-US" baseline="0" dirty="0"/>
          </a:p>
        </p:txBody>
      </p:sp>
      <p:sp>
        <p:nvSpPr>
          <p:cNvPr id="2" name="TextBox 1"/>
          <p:cNvSpPr txBox="1"/>
          <p:nvPr/>
        </p:nvSpPr>
        <p:spPr>
          <a:xfrm>
            <a:off x="4394199" y="1324573"/>
            <a:ext cx="6270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aseline="0" dirty="0"/>
              <a:t>Easy to learn with basic knowledge of </a:t>
            </a:r>
            <a:r>
              <a:rPr lang="en-US" altLang="zh-CN" b="1" baseline="0" dirty="0"/>
              <a:t>C++.</a:t>
            </a:r>
          </a:p>
          <a:p>
            <a:r>
              <a:rPr lang="en-US" altLang="zh-CN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there is no </a:t>
            </a:r>
            <a:r>
              <a:rPr lang="en-US" altLang="zh-CN" b="1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pointer</a:t>
            </a:r>
            <a:r>
              <a:rPr lang="en-US" altLang="zh-CN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Java!</a:t>
            </a:r>
            <a:endParaRPr lang="zh-CN" altLang="en-US" baseline="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65500" y="3478418"/>
            <a:ext cx="45212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aseline="0" dirty="0"/>
              <a:t>User Interface Development</a:t>
            </a:r>
            <a:endParaRPr lang="zh-CN" altLang="en-US" baseline="0" dirty="0"/>
          </a:p>
        </p:txBody>
      </p:sp>
      <p:sp>
        <p:nvSpPr>
          <p:cNvPr id="17" name="TextBox 16"/>
          <p:cNvSpPr txBox="1"/>
          <p:nvPr/>
        </p:nvSpPr>
        <p:spPr>
          <a:xfrm>
            <a:off x="3365500" y="4488414"/>
            <a:ext cx="45212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aseline="0" dirty="0"/>
              <a:t>Network Programming</a:t>
            </a:r>
            <a:endParaRPr lang="zh-CN" altLang="en-US" baseline="0" dirty="0"/>
          </a:p>
        </p:txBody>
      </p:sp>
      <p:sp>
        <p:nvSpPr>
          <p:cNvPr id="4" name="TextBox 3"/>
          <p:cNvSpPr txBox="1"/>
          <p:nvPr/>
        </p:nvSpPr>
        <p:spPr>
          <a:xfrm>
            <a:off x="3365500" y="3951243"/>
            <a:ext cx="683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aseline="0" dirty="0"/>
              <a:t>TextView, </a:t>
            </a:r>
            <a:r>
              <a:rPr lang="en-US" altLang="zh-CN" baseline="0" dirty="0" err="1"/>
              <a:t>ListView</a:t>
            </a:r>
            <a:r>
              <a:rPr lang="en-US" altLang="zh-CN" baseline="0" dirty="0"/>
              <a:t>, Toast, </a:t>
            </a:r>
            <a:r>
              <a:rPr lang="en-US" altLang="zh-CN" baseline="0" dirty="0" err="1"/>
              <a:t>EditText</a:t>
            </a:r>
            <a:r>
              <a:rPr lang="zh-CN" altLang="en-US" baseline="0" dirty="0"/>
              <a:t>，</a:t>
            </a:r>
            <a:r>
              <a:rPr lang="en-US" altLang="zh-CN" baseline="0" dirty="0"/>
              <a:t>Button…</a:t>
            </a:r>
            <a:endParaRPr lang="zh-CN" altLang="en-US" baseline="0" dirty="0"/>
          </a:p>
        </p:txBody>
      </p:sp>
      <p:sp>
        <p:nvSpPr>
          <p:cNvPr id="20" name="TextBox 19"/>
          <p:cNvSpPr txBox="1"/>
          <p:nvPr/>
        </p:nvSpPr>
        <p:spPr>
          <a:xfrm>
            <a:off x="3365500" y="4947157"/>
            <a:ext cx="683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aseline="0" dirty="0"/>
              <a:t>HTTP, Socket, </a:t>
            </a:r>
            <a:r>
              <a:rPr lang="en-US" altLang="zh-CN" baseline="0" dirty="0" err="1"/>
              <a:t>WiFi</a:t>
            </a:r>
            <a:r>
              <a:rPr lang="en-US" altLang="zh-CN" baseline="0" dirty="0"/>
              <a:t>…</a:t>
            </a:r>
            <a:endParaRPr lang="zh-CN" altLang="en-US" baseline="0" dirty="0"/>
          </a:p>
        </p:txBody>
      </p:sp>
      <p:cxnSp>
        <p:nvCxnSpPr>
          <p:cNvPr id="6" name="直接箭头连接符 5"/>
          <p:cNvCxnSpPr>
            <a:stCxn id="13" idx="2"/>
            <a:endCxn id="9" idx="0"/>
          </p:cNvCxnSpPr>
          <p:nvPr/>
        </p:nvCxnSpPr>
        <p:spPr bwMode="auto">
          <a:xfrm>
            <a:off x="3225800" y="1875138"/>
            <a:ext cx="0" cy="3892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直接箭头连接符 7"/>
          <p:cNvCxnSpPr>
            <a:stCxn id="9" idx="2"/>
          </p:cNvCxnSpPr>
          <p:nvPr/>
        </p:nvCxnSpPr>
        <p:spPr bwMode="auto">
          <a:xfrm>
            <a:off x="3225800" y="2726038"/>
            <a:ext cx="0" cy="35477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矩形 20"/>
          <p:cNvSpPr/>
          <p:nvPr/>
        </p:nvSpPr>
        <p:spPr>
          <a:xfrm>
            <a:off x="3365500" y="2957599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baseline="0" dirty="0"/>
              <a:t>Key Points:</a:t>
            </a:r>
            <a:endParaRPr lang="zh-CN" altLang="en-US" b="1" baseline="0" dirty="0"/>
          </a:p>
        </p:txBody>
      </p:sp>
      <p:sp>
        <p:nvSpPr>
          <p:cNvPr id="30" name="TextBox 29"/>
          <p:cNvSpPr txBox="1"/>
          <p:nvPr/>
        </p:nvSpPr>
        <p:spPr>
          <a:xfrm>
            <a:off x="3365500" y="5408822"/>
            <a:ext cx="45212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aseline="0" dirty="0"/>
              <a:t>Sensors</a:t>
            </a:r>
            <a:endParaRPr lang="zh-CN" altLang="en-US" baseline="0" dirty="0"/>
          </a:p>
        </p:txBody>
      </p:sp>
      <p:sp>
        <p:nvSpPr>
          <p:cNvPr id="31" name="TextBox 30"/>
          <p:cNvSpPr txBox="1"/>
          <p:nvPr/>
        </p:nvSpPr>
        <p:spPr>
          <a:xfrm>
            <a:off x="3365500" y="5926437"/>
            <a:ext cx="683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aseline="0" dirty="0"/>
              <a:t>Acceleration sensor, gyroscope…</a:t>
            </a:r>
            <a:endParaRPr lang="zh-CN" altLang="en-US" baseline="0" dirty="0"/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205802" y="76200"/>
            <a:ext cx="9004998" cy="647281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3200" b="1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Getting Start</a:t>
            </a:r>
          </a:p>
        </p:txBody>
      </p:sp>
    </p:spTree>
    <p:extLst>
      <p:ext uri="{BB962C8B-B14F-4D97-AF65-F5344CB8AC3E}">
        <p14:creationId xmlns:p14="http://schemas.microsoft.com/office/powerpoint/2010/main" val="28700724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3" name="Rectangle 3"/>
          <p:cNvSpPr>
            <a:spLocks noChangeArrowheads="1"/>
          </p:cNvSpPr>
          <p:nvPr/>
        </p:nvSpPr>
        <p:spPr bwMode="auto">
          <a:xfrm>
            <a:off x="1989138" y="812801"/>
            <a:ext cx="4976438" cy="49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Hello, world!</a:t>
            </a: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120" y="1283550"/>
            <a:ext cx="8193138" cy="5269650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205802" y="76200"/>
            <a:ext cx="9004998" cy="647281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3200" b="1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Getting Start</a:t>
            </a:r>
          </a:p>
        </p:txBody>
      </p:sp>
    </p:spTree>
    <p:extLst>
      <p:ext uri="{BB962C8B-B14F-4D97-AF65-F5344CB8AC3E}">
        <p14:creationId xmlns:p14="http://schemas.microsoft.com/office/powerpoint/2010/main" val="36260241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211" y="1270850"/>
            <a:ext cx="8063467" cy="5295050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205802" y="76200"/>
            <a:ext cx="9004998" cy="647281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3200" b="1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Getting Start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989138" y="812801"/>
            <a:ext cx="4976438" cy="49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Hello, world!</a:t>
            </a: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953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06" y="1258150"/>
            <a:ext cx="7986108" cy="5244250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205802" y="76200"/>
            <a:ext cx="9004998" cy="647281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3200" b="1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Getting Start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989138" y="812801"/>
            <a:ext cx="4976438" cy="49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Hello, world!</a:t>
            </a: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108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473" y="1565168"/>
            <a:ext cx="9485561" cy="4353032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205802" y="76200"/>
            <a:ext cx="9004998" cy="647281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3200" b="1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Getting Start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989138" y="812801"/>
            <a:ext cx="4976438" cy="49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Hello, world!</a:t>
            </a: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208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417" y="967352"/>
            <a:ext cx="3116550" cy="54566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6826" y="2196124"/>
            <a:ext cx="623943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CN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structure of an android project ?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b="1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b="1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CN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each file in a project used for?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b="1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altLang="zh-CN" b="1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zh-CN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an application work?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205802" y="76200"/>
            <a:ext cx="9004998" cy="647281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3200" b="1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Getting Start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989138" y="812801"/>
            <a:ext cx="4976438" cy="49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Hello, world!</a:t>
            </a: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327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450" y="1202019"/>
            <a:ext cx="4402674" cy="4858123"/>
          </a:xfrm>
          <a:prstGeom prst="rect">
            <a:avLst/>
          </a:prstGeom>
        </p:spPr>
      </p:pic>
      <p:sp>
        <p:nvSpPr>
          <p:cNvPr id="5" name="TextBox 1"/>
          <p:cNvSpPr txBox="1"/>
          <p:nvPr/>
        </p:nvSpPr>
        <p:spPr>
          <a:xfrm>
            <a:off x="7182224" y="2126166"/>
            <a:ext cx="15367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aseline="0" dirty="0"/>
              <a:t>package</a:t>
            </a:r>
            <a:endParaRPr lang="zh-CN" altLang="en-US" baseline="0" dirty="0"/>
          </a:p>
        </p:txBody>
      </p:sp>
      <p:sp>
        <p:nvSpPr>
          <p:cNvPr id="6" name="TextBox 8"/>
          <p:cNvSpPr txBox="1"/>
          <p:nvPr/>
        </p:nvSpPr>
        <p:spPr>
          <a:xfrm>
            <a:off x="7182224" y="2740231"/>
            <a:ext cx="18796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aseline="0" dirty="0"/>
              <a:t>source code</a:t>
            </a:r>
            <a:endParaRPr lang="zh-CN" altLang="en-US" baseline="0" dirty="0"/>
          </a:p>
        </p:txBody>
      </p:sp>
      <p:sp>
        <p:nvSpPr>
          <p:cNvPr id="7" name="TextBox 9"/>
          <p:cNvSpPr txBox="1"/>
          <p:nvPr/>
        </p:nvSpPr>
        <p:spPr>
          <a:xfrm>
            <a:off x="7182224" y="5168121"/>
            <a:ext cx="15367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aseline="0" dirty="0"/>
              <a:t>Values</a:t>
            </a:r>
            <a:endParaRPr lang="zh-CN" altLang="en-US" baseline="0" dirty="0"/>
          </a:p>
        </p:txBody>
      </p:sp>
      <p:sp>
        <p:nvSpPr>
          <p:cNvPr id="8" name="TextBox 10"/>
          <p:cNvSpPr txBox="1"/>
          <p:nvPr/>
        </p:nvSpPr>
        <p:spPr>
          <a:xfrm>
            <a:off x="7182224" y="3968361"/>
            <a:ext cx="15367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aseline="0" dirty="0"/>
              <a:t>layout</a:t>
            </a:r>
            <a:endParaRPr lang="zh-CN" altLang="en-US" baseline="0" dirty="0"/>
          </a:p>
        </p:txBody>
      </p:sp>
      <p:sp>
        <p:nvSpPr>
          <p:cNvPr id="9" name="TextBox 11"/>
          <p:cNvSpPr txBox="1"/>
          <p:nvPr/>
        </p:nvSpPr>
        <p:spPr>
          <a:xfrm>
            <a:off x="7182224" y="1512101"/>
            <a:ext cx="24765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aseline="0" dirty="0"/>
              <a:t>configuration file</a:t>
            </a:r>
            <a:endParaRPr lang="zh-CN" altLang="en-US" baseline="0" dirty="0"/>
          </a:p>
        </p:txBody>
      </p:sp>
      <p:cxnSp>
        <p:nvCxnSpPr>
          <p:cNvPr id="4" name="直接箭头连接符 3"/>
          <p:cNvCxnSpPr/>
          <p:nvPr/>
        </p:nvCxnSpPr>
        <p:spPr bwMode="auto">
          <a:xfrm flipH="1">
            <a:off x="5217459" y="1812417"/>
            <a:ext cx="179294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接箭头连接符 11"/>
          <p:cNvCxnSpPr/>
          <p:nvPr/>
        </p:nvCxnSpPr>
        <p:spPr bwMode="auto">
          <a:xfrm flipH="1">
            <a:off x="5611906" y="2413052"/>
            <a:ext cx="138953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接箭头连接符 13"/>
          <p:cNvCxnSpPr/>
          <p:nvPr/>
        </p:nvCxnSpPr>
        <p:spPr bwMode="auto">
          <a:xfrm flipH="1" flipV="1">
            <a:off x="4984376" y="2653554"/>
            <a:ext cx="2028478" cy="3242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接箭头连接符 15"/>
          <p:cNvCxnSpPr/>
          <p:nvPr/>
        </p:nvCxnSpPr>
        <p:spPr bwMode="auto">
          <a:xfrm flipH="1">
            <a:off x="5082989" y="4199192"/>
            <a:ext cx="190313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接箭头连接符 17"/>
          <p:cNvCxnSpPr/>
          <p:nvPr/>
        </p:nvCxnSpPr>
        <p:spPr bwMode="auto">
          <a:xfrm flipH="1">
            <a:off x="4715435" y="5382533"/>
            <a:ext cx="228600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205802" y="76200"/>
            <a:ext cx="9004998" cy="64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i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marL="0" lvl="1" eaLnBrk="1" hangingPunct="1">
              <a:lnSpc>
                <a:spcPct val="90000"/>
              </a:lnSpc>
              <a:defRPr/>
            </a:pPr>
            <a:r>
              <a:rPr lang="en-US" altLang="zh-CN" sz="3200" b="1" i="0" kern="0" baseline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Project Structure</a:t>
            </a:r>
          </a:p>
        </p:txBody>
      </p:sp>
    </p:spTree>
    <p:extLst>
      <p:ext uri="{BB962C8B-B14F-4D97-AF65-F5344CB8AC3E}">
        <p14:creationId xmlns:p14="http://schemas.microsoft.com/office/powerpoint/2010/main" val="3943099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0" y="0"/>
            <a:ext cx="12191999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en-US" altLang="zh-CN" sz="3600" baseline="0" dirty="0" smtClean="0">
                <a:solidFill>
                  <a:srgbClr val="0000FF"/>
                </a:solidFill>
              </a:rPr>
              <a:t>Android Programming Tutorial</a:t>
            </a:r>
            <a:endParaRPr lang="zh-CN" altLang="en-US" sz="3600" baseline="0" dirty="0">
              <a:solidFill>
                <a:srgbClr val="0000FF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991428" y="1779396"/>
            <a:ext cx="8077200" cy="299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Ø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 New Roman" pitchFamily="18" charset="0"/>
              <a:buChar char="–"/>
              <a:defRPr sz="2000" b="1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Char char="o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ü"/>
              <a:defRPr sz="1600" b="1" i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Wingdings" pitchFamily="2" charset="2"/>
              <a:buChar char="ü"/>
              <a:defRPr sz="1600" b="1" i="1">
                <a:solidFill>
                  <a:srgbClr val="660066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Wingdings" pitchFamily="2" charset="2"/>
              <a:buChar char="ü"/>
              <a:defRPr sz="1600" b="1" i="1">
                <a:solidFill>
                  <a:srgbClr val="660066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Wingdings" pitchFamily="2" charset="2"/>
              <a:buChar char="ü"/>
              <a:defRPr sz="1600" b="1" i="1">
                <a:solidFill>
                  <a:srgbClr val="660066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Wingdings" pitchFamily="2" charset="2"/>
              <a:buChar char="ü"/>
              <a:defRPr sz="1600" b="1" i="1">
                <a:solidFill>
                  <a:srgbClr val="660066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0"/>
              </a:spcBef>
            </a:pPr>
            <a:endParaRPr lang="en-US" altLang="zh-CN" b="1" kern="0" baseline="0" dirty="0" smtClean="0">
              <a:effectLst>
                <a:outerShdw blurRad="38100" dist="38100" dir="2700000" algn="tl">
                  <a:srgbClr val="C0C0C0"/>
                </a:outerShdw>
              </a:effectLst>
              <a:latin typeface="Eras Demi ITC" pitchFamily="34" charset="0"/>
              <a:ea typeface="黑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zh-CN" b="1" kern="0" baseline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ras Demi ITC" pitchFamily="34" charset="0"/>
                <a:ea typeface="黑体" pitchFamily="2" charset="-122"/>
              </a:rPr>
              <a:t>Why Android?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endParaRPr lang="en-US" altLang="zh-CN" b="1" kern="0" baseline="0" dirty="0" smtClean="0">
              <a:effectLst>
                <a:outerShdw blurRad="38100" dist="38100" dir="2700000" algn="tl">
                  <a:srgbClr val="C0C0C0"/>
                </a:outerShdw>
              </a:effectLst>
              <a:latin typeface="Eras Demi ITC" pitchFamily="34" charset="0"/>
              <a:ea typeface="黑体" pitchFamily="2" charset="-122"/>
            </a:endParaRPr>
          </a:p>
          <a:p>
            <a:pPr eaLnBrk="1" hangingPunct="1">
              <a:lnSpc>
                <a:spcPct val="190000"/>
              </a:lnSpc>
              <a:spcBef>
                <a:spcPts val="0"/>
              </a:spcBef>
            </a:pPr>
            <a:r>
              <a:rPr lang="en-US" altLang="zh-CN" b="1" kern="0" baseline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Eras Demi ITC" pitchFamily="34" charset="0"/>
                <a:ea typeface="黑体" pitchFamily="2" charset="-122"/>
              </a:rPr>
              <a:t>How Android?</a:t>
            </a:r>
          </a:p>
          <a:p>
            <a:pPr eaLnBrk="1" hangingPunct="1">
              <a:lnSpc>
                <a:spcPct val="190000"/>
              </a:lnSpc>
              <a:spcBef>
                <a:spcPts val="0"/>
              </a:spcBef>
            </a:pPr>
            <a:endParaRPr lang="en-US" altLang="zh-CN" b="1" kern="0" baseline="0" dirty="0" smtClean="0">
              <a:effectLst>
                <a:outerShdw blurRad="38100" dist="38100" dir="2700000" algn="tl">
                  <a:srgbClr val="C0C0C0"/>
                </a:outerShdw>
              </a:effectLst>
              <a:latin typeface="Eras Demi ITC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3899447"/>
      </p:ext>
    </p:extLst>
  </p:cSld>
  <p:clrMapOvr>
    <a:masterClrMapping/>
  </p:clrMapOvr>
  <p:transition advTm="353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18" y="1372448"/>
            <a:ext cx="7612382" cy="5267547"/>
          </a:xfrm>
          <a:prstGeom prst="rect">
            <a:avLst/>
          </a:prstGeom>
        </p:spPr>
      </p:pic>
      <p:sp>
        <p:nvSpPr>
          <p:cNvPr id="8" name="TextBox 10"/>
          <p:cNvSpPr txBox="1"/>
          <p:nvPr/>
        </p:nvSpPr>
        <p:spPr>
          <a:xfrm>
            <a:off x="4727389" y="4991614"/>
            <a:ext cx="15367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aseline="0" dirty="0" err="1" smtClean="0"/>
              <a:t>onCreate</a:t>
            </a:r>
            <a:endParaRPr lang="zh-CN" altLang="en-US" baseline="0" dirty="0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989138" y="876301"/>
            <a:ext cx="4976438" cy="49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MainActivity.java</a:t>
            </a: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654301" y="2848527"/>
            <a:ext cx="5664200" cy="1329026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直接箭头连接符 12"/>
          <p:cNvCxnSpPr>
            <a:stCxn id="8" idx="0"/>
            <a:endCxn id="10" idx="2"/>
          </p:cNvCxnSpPr>
          <p:nvPr/>
        </p:nvCxnSpPr>
        <p:spPr bwMode="auto">
          <a:xfrm flipH="1" flipV="1">
            <a:off x="5486401" y="4177553"/>
            <a:ext cx="9338" cy="81406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205802" y="76200"/>
            <a:ext cx="9004998" cy="64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i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marL="0" lvl="1" eaLnBrk="1" hangingPunct="1">
              <a:lnSpc>
                <a:spcPct val="90000"/>
              </a:lnSpc>
              <a:defRPr/>
            </a:pPr>
            <a:r>
              <a:rPr lang="en-US" altLang="zh-CN" sz="3200" b="1" i="0" kern="0" baseline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Project Structure</a:t>
            </a:r>
          </a:p>
        </p:txBody>
      </p:sp>
    </p:spTree>
    <p:extLst>
      <p:ext uri="{BB962C8B-B14F-4D97-AF65-F5344CB8AC3E}">
        <p14:creationId xmlns:p14="http://schemas.microsoft.com/office/powerpoint/2010/main" val="3308013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424" y="1467908"/>
            <a:ext cx="7115036" cy="3588186"/>
          </a:xfrm>
          <a:prstGeom prst="rect">
            <a:avLst/>
          </a:prstGeom>
        </p:spPr>
      </p:pic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989138" y="876301"/>
            <a:ext cx="4976438" cy="49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activity_main.xml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064" y="1958867"/>
            <a:ext cx="2660537" cy="4479132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205802" y="76200"/>
            <a:ext cx="9004998" cy="64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i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marL="0" lvl="1" eaLnBrk="1" hangingPunct="1">
              <a:lnSpc>
                <a:spcPct val="90000"/>
              </a:lnSpc>
              <a:defRPr/>
            </a:pPr>
            <a:r>
              <a:rPr lang="en-US" altLang="zh-CN" sz="3200" b="1" i="0" kern="0" baseline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Project Structure</a:t>
            </a:r>
          </a:p>
        </p:txBody>
      </p:sp>
    </p:spTree>
    <p:extLst>
      <p:ext uri="{BB962C8B-B14F-4D97-AF65-F5344CB8AC3E}">
        <p14:creationId xmlns:p14="http://schemas.microsoft.com/office/powerpoint/2010/main" val="1777615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989138" y="876301"/>
            <a:ext cx="4976438" cy="49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strings.xml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370" y="2073029"/>
            <a:ext cx="7142559" cy="13765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10590" y="4150177"/>
            <a:ext cx="5558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aseline="0" dirty="0"/>
              <a:t>Key-value pairs, so as other value files</a:t>
            </a:r>
            <a:endParaRPr lang="zh-CN" alt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205802" y="76200"/>
            <a:ext cx="9004998" cy="64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i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marL="0" lvl="1" eaLnBrk="1" hangingPunct="1">
              <a:lnSpc>
                <a:spcPct val="90000"/>
              </a:lnSpc>
              <a:defRPr/>
            </a:pPr>
            <a:r>
              <a:rPr lang="en-US" altLang="zh-CN" sz="3200" b="1" i="0" kern="0" baseline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Project Structure</a:t>
            </a:r>
          </a:p>
        </p:txBody>
      </p:sp>
    </p:spTree>
    <p:extLst>
      <p:ext uri="{BB962C8B-B14F-4D97-AF65-F5344CB8AC3E}">
        <p14:creationId xmlns:p14="http://schemas.microsoft.com/office/powerpoint/2010/main" val="4226938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814" y="1410550"/>
            <a:ext cx="7967786" cy="4770954"/>
          </a:xfrm>
          <a:prstGeom prst="rect">
            <a:avLst/>
          </a:prstGeom>
        </p:spPr>
      </p:pic>
      <p:sp>
        <p:nvSpPr>
          <p:cNvPr id="8" name="TextBox 10"/>
          <p:cNvSpPr txBox="1"/>
          <p:nvPr/>
        </p:nvSpPr>
        <p:spPr>
          <a:xfrm>
            <a:off x="8317752" y="5207633"/>
            <a:ext cx="15367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aseline="0" dirty="0"/>
              <a:t>activities</a:t>
            </a:r>
            <a:endParaRPr lang="zh-CN" altLang="en-US" baseline="0" dirty="0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989138" y="876301"/>
            <a:ext cx="4976438" cy="49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AndroidManifest.xml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7226" y="5207633"/>
            <a:ext cx="15367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aseline="0" dirty="0"/>
              <a:t>API keys</a:t>
            </a:r>
            <a:endParaRPr lang="zh-CN" altLang="en-US" baseline="0" dirty="0"/>
          </a:p>
        </p:txBody>
      </p:sp>
      <p:sp>
        <p:nvSpPr>
          <p:cNvPr id="12" name="TextBox 10"/>
          <p:cNvSpPr txBox="1"/>
          <p:nvPr/>
        </p:nvSpPr>
        <p:spPr>
          <a:xfrm>
            <a:off x="3630706" y="5207633"/>
            <a:ext cx="1982695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aseline="0" dirty="0"/>
              <a:t>Permissions</a:t>
            </a:r>
            <a:endParaRPr lang="zh-CN" altLang="en-US" baseline="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205802" y="76200"/>
            <a:ext cx="9004998" cy="64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i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marL="0" lvl="1" eaLnBrk="1" hangingPunct="1">
              <a:lnSpc>
                <a:spcPct val="90000"/>
              </a:lnSpc>
              <a:defRPr/>
            </a:pPr>
            <a:r>
              <a:rPr lang="en-US" altLang="zh-CN" sz="3200" b="1" i="0" kern="0" baseline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Project Structure</a:t>
            </a:r>
          </a:p>
        </p:txBody>
      </p:sp>
    </p:spTree>
    <p:extLst>
      <p:ext uri="{BB962C8B-B14F-4D97-AF65-F5344CB8AC3E}">
        <p14:creationId xmlns:p14="http://schemas.microsoft.com/office/powerpoint/2010/main" val="2167600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3" name="Rectangle 3"/>
          <p:cNvSpPr>
            <a:spLocks noChangeArrowheads="1"/>
          </p:cNvSpPr>
          <p:nvPr/>
        </p:nvSpPr>
        <p:spPr bwMode="auto">
          <a:xfrm>
            <a:off x="1274763" y="876301"/>
            <a:ext cx="5592762" cy="551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Basic components of Android</a:t>
            </a: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4325" y="1557636"/>
            <a:ext cx="18796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aseline="0" dirty="0"/>
              <a:t>Activity</a:t>
            </a:r>
            <a:endParaRPr lang="zh-CN" altLang="en-US" baseline="0" dirty="0"/>
          </a:p>
        </p:txBody>
      </p:sp>
      <p:sp>
        <p:nvSpPr>
          <p:cNvPr id="10" name="TextBox 9"/>
          <p:cNvSpPr txBox="1"/>
          <p:nvPr/>
        </p:nvSpPr>
        <p:spPr>
          <a:xfrm>
            <a:off x="1584325" y="5715131"/>
            <a:ext cx="1636958" cy="46166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aseline="0" dirty="0"/>
              <a:t>Intent</a:t>
            </a:r>
            <a:endParaRPr lang="zh-CN" altLang="en-US" baseline="0" dirty="0"/>
          </a:p>
        </p:txBody>
      </p:sp>
      <p:sp>
        <p:nvSpPr>
          <p:cNvPr id="11" name="TextBox 10"/>
          <p:cNvSpPr txBox="1"/>
          <p:nvPr/>
        </p:nvSpPr>
        <p:spPr>
          <a:xfrm>
            <a:off x="1574800" y="3576235"/>
            <a:ext cx="251074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aseline="0" dirty="0"/>
              <a:t>Content Provider</a:t>
            </a:r>
            <a:endParaRPr lang="zh-CN" altLang="en-US" baseline="0" dirty="0"/>
          </a:p>
        </p:txBody>
      </p:sp>
      <p:sp>
        <p:nvSpPr>
          <p:cNvPr id="12" name="TextBox 11"/>
          <p:cNvSpPr txBox="1"/>
          <p:nvPr/>
        </p:nvSpPr>
        <p:spPr>
          <a:xfrm>
            <a:off x="1581945" y="2544045"/>
            <a:ext cx="1881981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aseline="0" dirty="0"/>
              <a:t>Service</a:t>
            </a:r>
            <a:endParaRPr lang="zh-CN" altLang="en-US" baseline="0" dirty="0"/>
          </a:p>
        </p:txBody>
      </p:sp>
      <p:sp>
        <p:nvSpPr>
          <p:cNvPr id="19" name="矩形 18"/>
          <p:cNvSpPr/>
          <p:nvPr/>
        </p:nvSpPr>
        <p:spPr>
          <a:xfrm>
            <a:off x="3639345" y="1568103"/>
            <a:ext cx="50802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buClr>
                <a:schemeClr val="folHlink"/>
              </a:buClr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Interact with users. Runs in foreground.</a:t>
            </a:r>
          </a:p>
        </p:txBody>
      </p:sp>
      <p:sp>
        <p:nvSpPr>
          <p:cNvPr id="27" name="矩形 26"/>
          <p:cNvSpPr/>
          <p:nvPr/>
        </p:nvSpPr>
        <p:spPr>
          <a:xfrm>
            <a:off x="3677444" y="2385642"/>
            <a:ext cx="57695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buClr>
                <a:schemeClr val="folHlink"/>
              </a:buClr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Long-periodic process with no user interface.</a:t>
            </a:r>
          </a:p>
          <a:p>
            <a:pPr>
              <a:spcBef>
                <a:spcPts val="0"/>
              </a:spcBef>
              <a:buClr>
                <a:schemeClr val="folHlink"/>
              </a:buClr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Runs in background. </a:t>
            </a:r>
          </a:p>
        </p:txBody>
      </p:sp>
      <p:sp>
        <p:nvSpPr>
          <p:cNvPr id="28" name="矩形 27"/>
          <p:cNvSpPr/>
          <p:nvPr/>
        </p:nvSpPr>
        <p:spPr>
          <a:xfrm>
            <a:off x="4309377" y="3591593"/>
            <a:ext cx="6577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chemeClr val="folHlink"/>
              </a:buClr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Save/Load data from </a:t>
            </a:r>
            <a:r>
              <a:rPr lang="en-US" altLang="zh-CN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SQLite  </a:t>
            </a: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or other data owners</a:t>
            </a:r>
          </a:p>
        </p:txBody>
      </p:sp>
      <p:sp>
        <p:nvSpPr>
          <p:cNvPr id="29" name="矩形 28"/>
          <p:cNvSpPr/>
          <p:nvPr/>
        </p:nvSpPr>
        <p:spPr>
          <a:xfrm>
            <a:off x="3530845" y="5530464"/>
            <a:ext cx="50300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chemeClr val="folHlink"/>
              </a:buClr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Switch between different Activities. </a:t>
            </a:r>
          </a:p>
          <a:p>
            <a:pPr>
              <a:spcBef>
                <a:spcPts val="0"/>
              </a:spcBef>
              <a:buClr>
                <a:schemeClr val="folHlink"/>
              </a:buClr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Deliver messages.</a:t>
            </a:r>
          </a:p>
        </p:txBody>
      </p:sp>
      <p:sp>
        <p:nvSpPr>
          <p:cNvPr id="13" name="TextBox 11"/>
          <p:cNvSpPr txBox="1"/>
          <p:nvPr/>
        </p:nvSpPr>
        <p:spPr>
          <a:xfrm>
            <a:off x="1553369" y="4638571"/>
            <a:ext cx="2983252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aseline="0" dirty="0" err="1"/>
              <a:t>BroadcastReceiver</a:t>
            </a:r>
            <a:endParaRPr lang="zh-CN" altLang="en-US" baseline="0" dirty="0"/>
          </a:p>
        </p:txBody>
      </p:sp>
      <p:sp>
        <p:nvSpPr>
          <p:cNvPr id="14" name="矩形 13"/>
          <p:cNvSpPr/>
          <p:nvPr/>
        </p:nvSpPr>
        <p:spPr>
          <a:xfrm>
            <a:off x="4786822" y="4625846"/>
            <a:ext cx="3970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chemeClr val="folHlink"/>
              </a:buClr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 broadcast messages.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205802" y="76200"/>
            <a:ext cx="9004998" cy="64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i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marL="0" lvl="1" eaLnBrk="1" hangingPunct="1">
              <a:lnSpc>
                <a:spcPct val="90000"/>
              </a:lnSpc>
              <a:defRPr/>
            </a:pPr>
            <a:r>
              <a:rPr lang="en-US" altLang="zh-CN" sz="3200" b="1" i="0" kern="0" baseline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Programming Guide</a:t>
            </a:r>
          </a:p>
        </p:txBody>
      </p:sp>
    </p:spTree>
    <p:extLst>
      <p:ext uri="{BB962C8B-B14F-4D97-AF65-F5344CB8AC3E}">
        <p14:creationId xmlns:p14="http://schemas.microsoft.com/office/powerpoint/2010/main" val="3641253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3" name="Rectangle 3"/>
          <p:cNvSpPr>
            <a:spLocks noChangeArrowheads="1"/>
          </p:cNvSpPr>
          <p:nvPr/>
        </p:nvSpPr>
        <p:spPr bwMode="auto">
          <a:xfrm>
            <a:off x="1989138" y="876302"/>
            <a:ext cx="5592762" cy="495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Listener</a:t>
            </a: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296320" y="1853277"/>
            <a:ext cx="2264795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aseline="0" dirty="0"/>
              <a:t>Event Source</a:t>
            </a:r>
            <a:endParaRPr lang="zh-CN" altLang="en-US" baseline="0" dirty="0"/>
          </a:p>
        </p:txBody>
      </p:sp>
      <p:sp>
        <p:nvSpPr>
          <p:cNvPr id="17" name="矩形 16"/>
          <p:cNvSpPr/>
          <p:nvPr/>
        </p:nvSpPr>
        <p:spPr>
          <a:xfrm>
            <a:off x="4841321" y="1849585"/>
            <a:ext cx="66934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chemeClr val="folHlink"/>
              </a:buClr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Places where events happen, like button, menu, etc.</a:t>
            </a:r>
          </a:p>
        </p:txBody>
      </p:sp>
      <p:sp>
        <p:nvSpPr>
          <p:cNvPr id="18" name="TextBox 11"/>
          <p:cNvSpPr txBox="1"/>
          <p:nvPr/>
        </p:nvSpPr>
        <p:spPr>
          <a:xfrm>
            <a:off x="2296320" y="3426499"/>
            <a:ext cx="1448367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aseline="0" dirty="0"/>
              <a:t>Event</a:t>
            </a:r>
            <a:endParaRPr lang="zh-CN" altLang="en-US" baseline="0" dirty="0"/>
          </a:p>
        </p:txBody>
      </p:sp>
      <p:sp>
        <p:nvSpPr>
          <p:cNvPr id="20" name="矩形 19"/>
          <p:cNvSpPr/>
          <p:nvPr/>
        </p:nvSpPr>
        <p:spPr>
          <a:xfrm>
            <a:off x="4898472" y="3426499"/>
            <a:ext cx="268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chemeClr val="folHlink"/>
              </a:buClr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 action of a user.</a:t>
            </a:r>
          </a:p>
        </p:txBody>
      </p:sp>
      <p:sp>
        <p:nvSpPr>
          <p:cNvPr id="21" name="TextBox 11"/>
          <p:cNvSpPr txBox="1"/>
          <p:nvPr/>
        </p:nvSpPr>
        <p:spPr>
          <a:xfrm>
            <a:off x="2296320" y="4965319"/>
            <a:ext cx="2264795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aseline="0" dirty="0"/>
              <a:t>Event Listener</a:t>
            </a:r>
            <a:endParaRPr lang="zh-CN" altLang="en-US" baseline="0" dirty="0"/>
          </a:p>
        </p:txBody>
      </p:sp>
      <p:sp>
        <p:nvSpPr>
          <p:cNvPr id="22" name="矩形 21"/>
          <p:cNvSpPr/>
          <p:nvPr/>
        </p:nvSpPr>
        <p:spPr>
          <a:xfrm>
            <a:off x="4898472" y="4965318"/>
            <a:ext cx="5432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chemeClr val="folHlink"/>
              </a:buClr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Monitor events and take response actions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205802" y="76200"/>
            <a:ext cx="9004998" cy="64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i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marL="0" lvl="1" eaLnBrk="1" hangingPunct="1">
              <a:lnSpc>
                <a:spcPct val="90000"/>
              </a:lnSpc>
              <a:defRPr/>
            </a:pPr>
            <a:r>
              <a:rPr lang="en-US" altLang="zh-CN" sz="3200" b="1" i="0" kern="0" baseline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Programming Guide</a:t>
            </a:r>
          </a:p>
        </p:txBody>
      </p:sp>
    </p:spTree>
    <p:extLst>
      <p:ext uri="{BB962C8B-B14F-4D97-AF65-F5344CB8AC3E}">
        <p14:creationId xmlns:p14="http://schemas.microsoft.com/office/powerpoint/2010/main" val="4091308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3" name="Rectangle 3"/>
          <p:cNvSpPr>
            <a:spLocks noChangeArrowheads="1"/>
          </p:cNvSpPr>
          <p:nvPr/>
        </p:nvSpPr>
        <p:spPr bwMode="auto">
          <a:xfrm>
            <a:off x="1989138" y="876302"/>
            <a:ext cx="5592762" cy="495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a button: </a:t>
            </a:r>
            <a:r>
              <a:rPr lang="en-US" altLang="zh-CN" baseline="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onClickListener</a:t>
            </a: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56" y="1409702"/>
            <a:ext cx="6996860" cy="4972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634" y="2427514"/>
            <a:ext cx="2135167" cy="38100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205802" y="76200"/>
            <a:ext cx="9004998" cy="64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i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marL="0" lvl="1" eaLnBrk="1" hangingPunct="1">
              <a:lnSpc>
                <a:spcPct val="90000"/>
              </a:lnSpc>
              <a:defRPr/>
            </a:pPr>
            <a:r>
              <a:rPr lang="en-US" altLang="zh-CN" sz="3200" b="1" i="0" kern="0" baseline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Programming Guide</a:t>
            </a:r>
          </a:p>
        </p:txBody>
      </p:sp>
    </p:spTree>
    <p:extLst>
      <p:ext uri="{BB962C8B-B14F-4D97-AF65-F5344CB8AC3E}">
        <p14:creationId xmlns:p14="http://schemas.microsoft.com/office/powerpoint/2010/main" val="26807768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3" name="Rectangle 3"/>
          <p:cNvSpPr>
            <a:spLocks noChangeArrowheads="1"/>
          </p:cNvSpPr>
          <p:nvPr/>
        </p:nvSpPr>
        <p:spPr bwMode="auto">
          <a:xfrm>
            <a:off x="1989138" y="876302"/>
            <a:ext cx="5592762" cy="495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a button: </a:t>
            </a:r>
            <a:r>
              <a:rPr lang="en-US" altLang="zh-CN" baseline="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onClickListener</a:t>
            </a: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752" y="1133952"/>
            <a:ext cx="2840849" cy="51234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269" y="1709058"/>
            <a:ext cx="5966501" cy="3342027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205802" y="76200"/>
            <a:ext cx="9004998" cy="64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i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marL="0" lvl="1" eaLnBrk="1" hangingPunct="1">
              <a:lnSpc>
                <a:spcPct val="90000"/>
              </a:lnSpc>
              <a:defRPr/>
            </a:pPr>
            <a:r>
              <a:rPr lang="en-US" altLang="zh-CN" sz="3200" b="1" i="0" kern="0" baseline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Programming Guide</a:t>
            </a:r>
          </a:p>
        </p:txBody>
      </p:sp>
    </p:spTree>
    <p:extLst>
      <p:ext uri="{BB962C8B-B14F-4D97-AF65-F5344CB8AC3E}">
        <p14:creationId xmlns:p14="http://schemas.microsoft.com/office/powerpoint/2010/main" val="884065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3" name="Rectangle 3"/>
          <p:cNvSpPr>
            <a:spLocks noChangeArrowheads="1"/>
          </p:cNvSpPr>
          <p:nvPr/>
        </p:nvSpPr>
        <p:spPr bwMode="auto">
          <a:xfrm>
            <a:off x="1989138" y="876302"/>
            <a:ext cx="5592762" cy="495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Override callback function</a:t>
            </a: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96" y="1371601"/>
            <a:ext cx="4540255" cy="52449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058" y="2682942"/>
            <a:ext cx="1787115" cy="34414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766" y="1057276"/>
            <a:ext cx="1829435" cy="3387709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205802" y="76200"/>
            <a:ext cx="9004998" cy="64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i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marL="0" lvl="1" eaLnBrk="1" hangingPunct="1">
              <a:lnSpc>
                <a:spcPct val="90000"/>
              </a:lnSpc>
              <a:defRPr/>
            </a:pPr>
            <a:r>
              <a:rPr lang="en-US" altLang="zh-CN" sz="3200" b="1" i="0" kern="0" baseline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Programming Guide</a:t>
            </a:r>
          </a:p>
        </p:txBody>
      </p:sp>
    </p:spTree>
    <p:extLst>
      <p:ext uri="{BB962C8B-B14F-4D97-AF65-F5344CB8AC3E}">
        <p14:creationId xmlns:p14="http://schemas.microsoft.com/office/powerpoint/2010/main" val="984927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3" name="Rectangle 3"/>
          <p:cNvSpPr>
            <a:spLocks noChangeArrowheads="1"/>
          </p:cNvSpPr>
          <p:nvPr/>
        </p:nvSpPr>
        <p:spPr bwMode="auto">
          <a:xfrm>
            <a:off x="1989138" y="876302"/>
            <a:ext cx="5592762" cy="495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Override callback function</a:t>
            </a: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2" y="1834243"/>
            <a:ext cx="7600949" cy="3722914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205802" y="76200"/>
            <a:ext cx="9004998" cy="64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i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marL="0" lvl="1" eaLnBrk="1" hangingPunct="1">
              <a:lnSpc>
                <a:spcPct val="90000"/>
              </a:lnSpc>
              <a:defRPr/>
            </a:pPr>
            <a:r>
              <a:rPr lang="en-US" altLang="zh-CN" sz="3200" b="1" i="0" kern="0" baseline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Programming Guide</a:t>
            </a:r>
          </a:p>
        </p:txBody>
      </p:sp>
    </p:spTree>
    <p:extLst>
      <p:ext uri="{BB962C8B-B14F-4D97-AF65-F5344CB8AC3E}">
        <p14:creationId xmlns:p14="http://schemas.microsoft.com/office/powerpoint/2010/main" val="37947871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76" name="Rectangle 56"/>
          <p:cNvSpPr>
            <a:spLocks noChangeArrowheads="1"/>
          </p:cNvSpPr>
          <p:nvPr/>
        </p:nvSpPr>
        <p:spPr bwMode="auto">
          <a:xfrm>
            <a:off x="1054642" y="920957"/>
            <a:ext cx="8399462" cy="592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71500" indent="-571500">
              <a:buClr>
                <a:srgbClr val="C00000"/>
              </a:buClr>
              <a:buSzPct val="90000"/>
              <a:buFont typeface="Wingdings" panose="05000000000000000000" pitchFamily="2" charset="2"/>
              <a:buChar char="p"/>
            </a:pPr>
            <a:r>
              <a:rPr lang="en-US" altLang="zh-CN" b="1" baseline="0" dirty="0">
                <a:latin typeface="Rockwell" pitchFamily="18" charset="0"/>
              </a:rPr>
              <a:t> Time spent on different </a:t>
            </a:r>
            <a:r>
              <a:rPr lang="en-US" altLang="zh-CN" b="1" baseline="0" dirty="0" smtClean="0">
                <a:latin typeface="Rockwell" pitchFamily="18" charset="0"/>
              </a:rPr>
              <a:t>terminals</a:t>
            </a:r>
            <a:endParaRPr lang="en-US" altLang="zh-CN" b="1" baseline="0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93978" name="Line 58"/>
          <p:cNvSpPr>
            <a:spLocks noChangeShapeType="1"/>
          </p:cNvSpPr>
          <p:nvPr/>
        </p:nvSpPr>
        <p:spPr bwMode="auto">
          <a:xfrm>
            <a:off x="2057400" y="2667000"/>
            <a:ext cx="685800" cy="228600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17700" y="38100"/>
            <a:ext cx="8242300" cy="77829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Introduction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528" y="1617785"/>
            <a:ext cx="6350682" cy="481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16356"/>
      </p:ext>
    </p:extLst>
  </p:cSld>
  <p:clrMapOvr>
    <a:masterClrMapping/>
  </p:clrMapOvr>
  <p:transition advTm="13489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353" y="1358225"/>
            <a:ext cx="7009247" cy="5452829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989138" y="876302"/>
            <a:ext cx="5592762" cy="54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Life-cycle of an Android Activity</a:t>
            </a: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205802" y="76200"/>
            <a:ext cx="9004998" cy="64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i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marL="0" lvl="1" eaLnBrk="1" hangingPunct="1">
              <a:lnSpc>
                <a:spcPct val="90000"/>
              </a:lnSpc>
              <a:defRPr/>
            </a:pPr>
            <a:r>
              <a:rPr lang="en-US" altLang="zh-CN" sz="3200" b="1" i="0" kern="0" baseline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Activity Lifecycle</a:t>
            </a:r>
          </a:p>
        </p:txBody>
      </p:sp>
    </p:spTree>
    <p:extLst>
      <p:ext uri="{BB962C8B-B14F-4D97-AF65-F5344CB8AC3E}">
        <p14:creationId xmlns:p14="http://schemas.microsoft.com/office/powerpoint/2010/main" val="3762223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2286000"/>
            <a:ext cx="9144000" cy="1524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800" b="1" dirty="0">
                <a:solidFill>
                  <a:schemeClr val="accent2">
                    <a:lumMod val="75000"/>
                  </a:schemeClr>
                </a:solidFill>
                <a:ea typeface="宋体" pitchFamily="2" charset="-122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664700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76" name="Rectangle 56"/>
          <p:cNvSpPr>
            <a:spLocks noChangeArrowheads="1"/>
          </p:cNvSpPr>
          <p:nvPr/>
        </p:nvSpPr>
        <p:spPr bwMode="auto">
          <a:xfrm>
            <a:off x="944109" y="1002125"/>
            <a:ext cx="8399462" cy="355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71500" indent="-571500">
              <a:buClr>
                <a:srgbClr val="C00000"/>
              </a:buClr>
              <a:buSzPct val="90000"/>
              <a:buFont typeface="Wingdings" panose="05000000000000000000" pitchFamily="2" charset="2"/>
              <a:buChar char="p"/>
            </a:pPr>
            <a:r>
              <a:rPr lang="en-US" altLang="zh-CN" sz="3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itchFamily="18" charset="0"/>
              </a:rPr>
              <a:t> Different Operating Systems</a:t>
            </a:r>
          </a:p>
          <a:p>
            <a:pPr lvl="1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zh-CN" sz="3200" b="1" baseline="0" dirty="0">
                <a:solidFill>
                  <a:srgbClr val="FF0000"/>
                </a:solidFill>
                <a:latin typeface="Rockwell" pitchFamily="18" charset="0"/>
              </a:rPr>
              <a:t>Android</a:t>
            </a:r>
          </a:p>
          <a:p>
            <a:pPr lvl="1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zh-CN" sz="3200" baseline="0" dirty="0" err="1">
                <a:latin typeface="Rockwell" pitchFamily="18" charset="0"/>
              </a:rPr>
              <a:t>iOS</a:t>
            </a:r>
            <a:endParaRPr lang="en-US" altLang="zh-CN" sz="3200" baseline="0" dirty="0">
              <a:latin typeface="Rockwell" pitchFamily="18" charset="0"/>
            </a:endParaRPr>
          </a:p>
          <a:p>
            <a:pPr lvl="1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zh-CN" sz="3200" baseline="0" dirty="0">
                <a:latin typeface="Rockwell" pitchFamily="18" charset="0"/>
              </a:rPr>
              <a:t>Windows Phone </a:t>
            </a:r>
          </a:p>
          <a:p>
            <a:pPr lvl="1" eaLnBrk="1" hangingPunct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zh-CN" sz="3200" baseline="0" dirty="0">
                <a:latin typeface="Rockwell" pitchFamily="18" charset="0"/>
              </a:rPr>
              <a:t>BlackBerry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sz="2000" baseline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sz="2000" baseline="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93978" name="Line 58"/>
          <p:cNvSpPr>
            <a:spLocks noChangeShapeType="1"/>
          </p:cNvSpPr>
          <p:nvPr/>
        </p:nvSpPr>
        <p:spPr bwMode="auto">
          <a:xfrm>
            <a:off x="2057400" y="2667000"/>
            <a:ext cx="685800" cy="228600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17700" y="38100"/>
            <a:ext cx="8242300" cy="77829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Introduction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552882131"/>
              </p:ext>
            </p:extLst>
          </p:nvPr>
        </p:nvGraphicFramePr>
        <p:xfrm>
          <a:off x="4613241" y="1920876"/>
          <a:ext cx="6096000" cy="4575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advTm="134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939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939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76" name="Rectangle 56"/>
          <p:cNvSpPr>
            <a:spLocks noChangeArrowheads="1"/>
          </p:cNvSpPr>
          <p:nvPr/>
        </p:nvSpPr>
        <p:spPr bwMode="auto">
          <a:xfrm>
            <a:off x="1058748" y="1019953"/>
            <a:ext cx="5960376" cy="531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571500" indent="-571500">
              <a:spcAft>
                <a:spcPts val="1200"/>
              </a:spcAft>
              <a:buClr>
                <a:srgbClr val="C00000"/>
              </a:buClr>
              <a:buSzPct val="90000"/>
              <a:buFont typeface="Wingdings" panose="05000000000000000000" pitchFamily="2" charset="2"/>
              <a:buChar char="p"/>
            </a:pPr>
            <a:r>
              <a:rPr lang="en-US" altLang="zh-CN" sz="3600" baseline="0" dirty="0">
                <a:latin typeface="Rockwell" pitchFamily="18" charset="0"/>
              </a:rPr>
              <a:t> Android or iOS?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sz="2200" baseline="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Open source</a:t>
            </a:r>
          </a:p>
          <a:p>
            <a:pPr marL="800100" lvl="1" indent="-342900">
              <a:spcBef>
                <a:spcPct val="20000"/>
              </a:spcBef>
              <a:buClr>
                <a:schemeClr val="folHlink"/>
              </a:buClr>
              <a:buFont typeface="Wingdings" charset="2"/>
              <a:buChar char="Ø"/>
            </a:pPr>
            <a:r>
              <a:rPr lang="en-US" altLang="zh-CN" sz="2000" baseline="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Explore low-level hardware functions</a:t>
            </a:r>
            <a:endParaRPr lang="zh-CN" altLang="en-US" sz="2000" baseline="0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ct val="20000"/>
              </a:spcBef>
              <a:buClr>
                <a:schemeClr val="folHlink"/>
              </a:buClr>
              <a:buFont typeface="Wingdings" charset="2"/>
              <a:buChar char="Ø"/>
            </a:pPr>
            <a:endParaRPr lang="en-US" altLang="zh-CN" sz="2000" baseline="0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sz="2200" baseline="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Huge Benefit with low cost</a:t>
            </a:r>
          </a:p>
          <a:p>
            <a:pPr marL="800100" lvl="1" indent="-3429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Ø"/>
            </a:pPr>
            <a:r>
              <a:rPr lang="en-US" altLang="zh-CN" sz="2000" baseline="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No $99 startup pay</a:t>
            </a:r>
            <a:endParaRPr lang="zh-CN" altLang="en-US" sz="2000" baseline="0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Ø"/>
            </a:pPr>
            <a:endParaRPr lang="zh-CN" altLang="en-US" sz="2000" baseline="0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Font typeface="Wingdings" charset="2"/>
              <a:buChar char="q"/>
            </a:pPr>
            <a:r>
              <a:rPr lang="en-US" altLang="zh-CN" sz="2200" baseline="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No requirement on development </a:t>
            </a:r>
            <a:r>
              <a:rPr lang="en-US" altLang="zh-CN" sz="2200" baseline="0" dirty="0" smtClean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platform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Font typeface="Wingdings" charset="2"/>
              <a:buChar char="q"/>
            </a:pPr>
            <a:endParaRPr lang="en-US" altLang="zh-CN" sz="2200" baseline="0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342900" lvl="2" indent="-342900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sz="2200" baseline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Version</a:t>
            </a:r>
            <a:endParaRPr lang="en-US" altLang="zh-CN" sz="2200" baseline="0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Ø"/>
            </a:pPr>
            <a:r>
              <a:rPr lang="en-US" altLang="zh-CN" sz="2000" baseline="0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friendly to </a:t>
            </a:r>
            <a:r>
              <a:rPr lang="en-US" altLang="zh-CN" sz="2000" baseline="0" dirty="0" smtClean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developers</a:t>
            </a:r>
            <a:endParaRPr lang="en-US" altLang="zh-CN" sz="2000" baseline="0" dirty="0">
              <a:latin typeface="Times New Roman" panose="02020603050405020304" pitchFamily="18" charset="0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93978" name="Line 58"/>
          <p:cNvSpPr>
            <a:spLocks noChangeShapeType="1"/>
          </p:cNvSpPr>
          <p:nvPr/>
        </p:nvSpPr>
        <p:spPr bwMode="auto">
          <a:xfrm>
            <a:off x="3342861" y="2667000"/>
            <a:ext cx="685800" cy="228600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buClr>
                <a:schemeClr val="bg1"/>
              </a:buClr>
              <a:buSzPct val="100000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pic>
        <p:nvPicPr>
          <p:cNvPr id="2050" name="Picture 2" descr="http://ipodnews.com/wp-content/uploads/iOS-ipodnews.com-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406" y="1958515"/>
            <a:ext cx="2896836" cy="217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17700" y="38100"/>
            <a:ext cx="8242300" cy="77829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>
                <a:ea typeface="宋体" pitchFamily="2" charset="-122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54770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0316" y="1044476"/>
            <a:ext cx="7704672" cy="531613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What’s in Android?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-axis Magnetometer: measures the geomagnetic field in device’s body coordinate system.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-axis Gyroscope: measures angular velocity.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Positioning System: device’s longitude and latitude, speed (m/s), bearing (moving direction), time, and accuracy (in meters).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communication: Wi-Fi, Bluetooth, 3G/4G…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(OpenCV).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sensor (auto-adjust), distance sensor (answering calls), temperature sensor (CPU).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Microphone/speaker (some can detect/emit ultrasound).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NFC (Near Field Communication</a:t>
            </a:r>
            <a:r>
              <a:rPr lang="en-US" altLang="zh-CN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phone-axis 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17234" y="1244473"/>
            <a:ext cx="1343590" cy="14321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868" y="2692726"/>
            <a:ext cx="1346755" cy="100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568" y="5000682"/>
            <a:ext cx="1070755" cy="48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623" y="4161444"/>
            <a:ext cx="1699419" cy="41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656" y="3100689"/>
            <a:ext cx="871538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903" y="4369362"/>
            <a:ext cx="691045" cy="69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917700" y="38100"/>
            <a:ext cx="8242300" cy="778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i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eaLnBrk="1" hangingPunct="1"/>
            <a:r>
              <a:rPr lang="en-US" altLang="zh-CN" kern="0" baseline="0" smtClean="0">
                <a:ea typeface="宋体" pitchFamily="2" charset="-122"/>
              </a:rPr>
              <a:t>Introduction</a:t>
            </a:r>
            <a:endParaRPr lang="en-US" altLang="zh-CN" kern="0" baseline="0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86835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系统架构</a:t>
            </a:r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938" y="57150"/>
            <a:ext cx="15811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7" name="Picture 13" descr="https://images0.cnblogs.com/blog/458364/201501/11114635937719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16632"/>
            <a:ext cx="9044724" cy="674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95400" y="1772816"/>
            <a:ext cx="64807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体系结构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04512" y="558924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底层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04512" y="378904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中间层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704512" y="148478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最上层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5606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0" y="0"/>
            <a:ext cx="12191999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p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1" lang="en-US" altLang="zh-CN" sz="3600" baseline="0" dirty="0">
                <a:solidFill>
                  <a:srgbClr val="0000FF"/>
                </a:solidFill>
              </a:rPr>
              <a:t>Android Programming Tutorial</a:t>
            </a:r>
            <a:endParaRPr lang="zh-CN" altLang="en-US" sz="3600" baseline="0" dirty="0">
              <a:solidFill>
                <a:srgbClr val="0000FF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991428" y="1779396"/>
            <a:ext cx="8077200" cy="299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Ø"/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 New Roman" pitchFamily="18" charset="0"/>
              <a:buChar char="–"/>
              <a:defRPr sz="2000" b="1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Char char="o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ü"/>
              <a:defRPr sz="1600" b="1" i="1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Wingdings" pitchFamily="2" charset="2"/>
              <a:buChar char="ü"/>
              <a:defRPr sz="1600" b="1" i="1">
                <a:solidFill>
                  <a:srgbClr val="660066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Wingdings" pitchFamily="2" charset="2"/>
              <a:buChar char="ü"/>
              <a:defRPr sz="1600" b="1" i="1">
                <a:solidFill>
                  <a:srgbClr val="660066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Wingdings" pitchFamily="2" charset="2"/>
              <a:buChar char="ü"/>
              <a:defRPr sz="1600" b="1" i="1">
                <a:solidFill>
                  <a:srgbClr val="660066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Font typeface="Wingdings" pitchFamily="2" charset="2"/>
              <a:buChar char="ü"/>
              <a:defRPr sz="1600" b="1" i="1">
                <a:solidFill>
                  <a:srgbClr val="660066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0"/>
              </a:spcBef>
            </a:pPr>
            <a:endParaRPr lang="en-US" altLang="zh-CN" b="1" kern="0" baseline="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Eras Demi ITC" pitchFamily="34" charset="0"/>
              <a:ea typeface="黑体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zh-CN" b="1" kern="0" baseline="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Eras Demi ITC" pitchFamily="34" charset="0"/>
                <a:ea typeface="黑体" pitchFamily="2" charset="-122"/>
              </a:rPr>
              <a:t>Why Android?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endParaRPr lang="en-US" altLang="zh-CN" b="1" kern="0" baseline="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Eras Demi ITC" pitchFamily="34" charset="0"/>
              <a:ea typeface="黑体" pitchFamily="2" charset="-122"/>
            </a:endParaRPr>
          </a:p>
          <a:p>
            <a:pPr eaLnBrk="1" hangingPunct="1">
              <a:lnSpc>
                <a:spcPct val="190000"/>
              </a:lnSpc>
              <a:spcBef>
                <a:spcPts val="0"/>
              </a:spcBef>
            </a:pPr>
            <a:r>
              <a:rPr lang="en-US" altLang="zh-CN" b="1" kern="0" baseline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ras Demi ITC" pitchFamily="34" charset="0"/>
                <a:ea typeface="黑体" pitchFamily="2" charset="-122"/>
              </a:rPr>
              <a:t>How Android?</a:t>
            </a:r>
          </a:p>
          <a:p>
            <a:pPr eaLnBrk="1" hangingPunct="1">
              <a:lnSpc>
                <a:spcPct val="190000"/>
              </a:lnSpc>
              <a:spcBef>
                <a:spcPts val="0"/>
              </a:spcBef>
            </a:pPr>
            <a:endParaRPr lang="en-US" altLang="zh-CN" b="1" kern="0" baseline="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Eras Demi ITC" pitchFamily="34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86939"/>
      </p:ext>
    </p:extLst>
  </p:cSld>
  <p:clrMapOvr>
    <a:masterClrMapping/>
  </p:clrMapOvr>
  <p:transition advTm="353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205802" y="76200"/>
            <a:ext cx="9004998" cy="647281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defRPr/>
            </a:pPr>
            <a:r>
              <a:rPr lang="en-US" altLang="zh-CN" dirty="0">
                <a:solidFill>
                  <a:schemeClr val="tx1"/>
                </a:solidFill>
                <a:latin typeface="+mj-lt"/>
                <a:ea typeface="宋体" pitchFamily="2" charset="-122"/>
                <a:cs typeface="+mj-cs"/>
              </a:rPr>
              <a:t>Getting Start</a:t>
            </a:r>
          </a:p>
        </p:txBody>
      </p:sp>
      <p:sp>
        <p:nvSpPr>
          <p:cNvPr id="742403" name="Rectangle 3"/>
          <p:cNvSpPr>
            <a:spLocks noChangeArrowheads="1"/>
          </p:cNvSpPr>
          <p:nvPr/>
        </p:nvSpPr>
        <p:spPr bwMode="auto">
          <a:xfrm>
            <a:off x="1989139" y="844551"/>
            <a:ext cx="8493125" cy="1212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Apps are written in Java.</a:t>
            </a: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 kit: Android Studio on IntelliJ IDEA.</a:t>
            </a: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Seek instructions from </a:t>
            </a:r>
            <a:r>
              <a:rPr lang="en-US" altLang="zh-CN" sz="2000" baseline="0" dirty="0">
                <a:solidFill>
                  <a:srgbClr val="00B0F0"/>
                </a:solidFill>
              </a:rPr>
              <a:t>http://developer.android.com/sdk/index.html</a:t>
            </a:r>
            <a:r>
              <a:rPr lang="en-US" altLang="zh-CN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000" indent="-342900">
              <a:spcBef>
                <a:spcPts val="0"/>
              </a:spcBef>
              <a:buClr>
                <a:schemeClr val="folHlink"/>
              </a:buClr>
              <a:buFont typeface="Wingdings" pitchFamily="2" charset="2"/>
              <a:buChar char="q"/>
            </a:pPr>
            <a:endParaRPr lang="en-US" altLang="zh-CN" sz="2800" baseline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831" y="2096796"/>
            <a:ext cx="7381574" cy="43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22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54"/>
  <p:tag name="DEFAULTHEIGHT" val="200"/>
</p:tagLst>
</file>

<file path=ppt/theme/theme1.xml><?xml version="1.0" encoding="utf-8"?>
<a:theme xmlns:a="http://schemas.openxmlformats.org/drawingml/2006/main" name="NCSU-CS">
  <a:themeElements>
    <a:clrScheme name="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00CCCC"/>
      </a:accent1>
      <a:accent2>
        <a:srgbClr val="6666FF"/>
      </a:accent2>
      <a:accent3>
        <a:srgbClr val="FFFFFF"/>
      </a:accent3>
      <a:accent4>
        <a:srgbClr val="000000"/>
      </a:accent4>
      <a:accent5>
        <a:srgbClr val="AAE2E2"/>
      </a:accent5>
      <a:accent6>
        <a:srgbClr val="5C5CE7"/>
      </a:accent6>
      <a:hlink>
        <a:srgbClr val="FF3300"/>
      </a:hlink>
      <a:folHlink>
        <a:srgbClr val="CC3300"/>
      </a:folHlink>
    </a:clrScheme>
    <a:fontScheme name="NCSU-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bg1"/>
          </a:buClr>
          <a:buSzPct val="100000"/>
          <a:buFontTx/>
          <a:buNone/>
          <a:tabLst/>
          <a:defRPr kumimoji="0" 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bg1"/>
          </a:buClr>
          <a:buSzPct val="100000"/>
          <a:buFontTx/>
          <a:buNone/>
          <a:tabLst/>
          <a:defRPr kumimoji="0" 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NCSU-CS 1">
        <a:dk1>
          <a:srgbClr val="000000"/>
        </a:dk1>
        <a:lt1>
          <a:srgbClr val="FFFFFF"/>
        </a:lt1>
        <a:dk2>
          <a:srgbClr val="3333FF"/>
        </a:dk2>
        <a:lt2>
          <a:srgbClr val="00FFFF"/>
        </a:lt2>
        <a:accent1>
          <a:srgbClr val="00CCCC"/>
        </a:accent1>
        <a:accent2>
          <a:srgbClr val="6666FF"/>
        </a:accent2>
        <a:accent3>
          <a:srgbClr val="ADADFF"/>
        </a:accent3>
        <a:accent4>
          <a:srgbClr val="DADADA"/>
        </a:accent4>
        <a:accent5>
          <a:srgbClr val="AAE2E2"/>
        </a:accent5>
        <a:accent6>
          <a:srgbClr val="5C5CE7"/>
        </a:accent6>
        <a:hlink>
          <a:srgbClr val="CCCCFF"/>
        </a:hlink>
        <a:folHlink>
          <a:srgbClr val="CC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SU-CS 2">
        <a:dk1>
          <a:srgbClr val="000000"/>
        </a:dk1>
        <a:lt1>
          <a:srgbClr val="CCECFF"/>
        </a:lt1>
        <a:dk2>
          <a:srgbClr val="330099"/>
        </a:dk2>
        <a:lt2>
          <a:srgbClr val="0099CC"/>
        </a:lt2>
        <a:accent1>
          <a:srgbClr val="009999"/>
        </a:accent1>
        <a:accent2>
          <a:srgbClr val="FF99CC"/>
        </a:accent2>
        <a:accent3>
          <a:srgbClr val="E2F4FF"/>
        </a:accent3>
        <a:accent4>
          <a:srgbClr val="000000"/>
        </a:accent4>
        <a:accent5>
          <a:srgbClr val="AACACA"/>
        </a:accent5>
        <a:accent6>
          <a:srgbClr val="E78AB9"/>
        </a:accent6>
        <a:hlink>
          <a:srgbClr val="6600CC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SU-CS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B2B2B2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8C8C8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SU-CS 4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00CCCC"/>
        </a:accent1>
        <a:accent2>
          <a:srgbClr val="6666FF"/>
        </a:accent2>
        <a:accent3>
          <a:srgbClr val="FFFFFF"/>
        </a:accent3>
        <a:accent4>
          <a:srgbClr val="000000"/>
        </a:accent4>
        <a:accent5>
          <a:srgbClr val="AAE2E2"/>
        </a:accent5>
        <a:accent6>
          <a:srgbClr val="5C5CE7"/>
        </a:accent6>
        <a:hlink>
          <a:srgbClr val="CCCCFF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NCSU-CS</Template>
  <TotalTime>33777</TotalTime>
  <Words>1305</Words>
  <Application>Microsoft Office PowerPoint</Application>
  <PresentationFormat>宽屏</PresentationFormat>
  <Paragraphs>256</Paragraphs>
  <Slides>31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Batang</vt:lpstr>
      <vt:lpstr>黑体</vt:lpstr>
      <vt:lpstr>华文行楷</vt:lpstr>
      <vt:lpstr>华文新魏</vt:lpstr>
      <vt:lpstr>宋体</vt:lpstr>
      <vt:lpstr>微软雅黑</vt:lpstr>
      <vt:lpstr>文鼎中特广告体</vt:lpstr>
      <vt:lpstr>Arial</vt:lpstr>
      <vt:lpstr>Eras Demi ITC</vt:lpstr>
      <vt:lpstr>Garamond</vt:lpstr>
      <vt:lpstr>Rockwell</vt:lpstr>
      <vt:lpstr>Tahoma</vt:lpstr>
      <vt:lpstr>Times New Roman</vt:lpstr>
      <vt:lpstr>Wingdings</vt:lpstr>
      <vt:lpstr>NCSU-CS</vt:lpstr>
      <vt:lpstr>移动计算技术 （Mobile Computing，MC）</vt:lpstr>
      <vt:lpstr>PowerPoint 演示文稿</vt:lpstr>
      <vt:lpstr>Introduction</vt:lpstr>
      <vt:lpstr>Introduction</vt:lpstr>
      <vt:lpstr>Introduction</vt:lpstr>
      <vt:lpstr>PowerPoint 演示文稿</vt:lpstr>
      <vt:lpstr>系统架构</vt:lpstr>
      <vt:lpstr>PowerPoint 演示文稿</vt:lpstr>
      <vt:lpstr>Getting Start</vt:lpstr>
      <vt:lpstr>Getting Start</vt:lpstr>
      <vt:lpstr>Getting Start</vt:lpstr>
      <vt:lpstr>Getting Start</vt:lpstr>
      <vt:lpstr>Getting Start</vt:lpstr>
      <vt:lpstr>Getting Start</vt:lpstr>
      <vt:lpstr>Getting Start</vt:lpstr>
      <vt:lpstr>Getting Start</vt:lpstr>
      <vt:lpstr>Getting Start</vt:lpstr>
      <vt:lpstr>Getting Start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!</vt:lpstr>
    </vt:vector>
  </TitlesOfParts>
  <Company>NCSU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MobiCom09</dc:title>
  <dc:creator>Xinbing Wang</dc:creator>
  <cp:lastModifiedBy>DejunZhang</cp:lastModifiedBy>
  <cp:revision>1619</cp:revision>
  <cp:lastPrinted>2009-04-22T19:24:48Z</cp:lastPrinted>
  <dcterms:created xsi:type="dcterms:W3CDTF">2005-04-16T16:23:33Z</dcterms:created>
  <dcterms:modified xsi:type="dcterms:W3CDTF">2019-09-26T01:42:34Z</dcterms:modified>
</cp:coreProperties>
</file>